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5143500" cx="9144000"/>
  <p:notesSz cx="6858000" cy="9144000"/>
  <p:embeddedFontLst>
    <p:embeddedFont>
      <p:font typeface="Proxima Nova"/>
      <p:regular r:id="rId78"/>
      <p:bold r:id="rId79"/>
      <p:italic r:id="rId80"/>
      <p:boldItalic r:id="rId81"/>
    </p:embeddedFont>
    <p:embeddedFont>
      <p:font typeface="Merriweather"/>
      <p:regular r:id="rId82"/>
      <p:bold r:id="rId83"/>
      <p:italic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  <p:embeddedFont>
      <p:font typeface="Century Gothic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3">
          <p15:clr>
            <a:srgbClr val="9AA0A6"/>
          </p15:clr>
        </p15:guide>
        <p15:guide id="2" orient="horz" pos="339">
          <p15:clr>
            <a:srgbClr val="9AA0A6"/>
          </p15:clr>
        </p15:guide>
        <p15:guide id="3" pos="5307">
          <p15:clr>
            <a:srgbClr val="9AA0A6"/>
          </p15:clr>
        </p15:guide>
        <p15:guide id="4" orient="horz" pos="2901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3"/>
        <p:guide pos="339" orient="horz"/>
        <p:guide pos="5307"/>
        <p:guide pos="290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erriweather-italic.fntdata"/><Relationship Id="rId83" Type="http://schemas.openxmlformats.org/officeDocument/2006/relationships/font" Target="fonts/Merriweather-bold.fntdata"/><Relationship Id="rId42" Type="http://schemas.openxmlformats.org/officeDocument/2006/relationships/slide" Target="slides/slide35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4.xml"/><Relationship Id="rId85" Type="http://schemas.openxmlformats.org/officeDocument/2006/relationships/font" Target="fonts/Merriweather-bold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Italic.fntdata"/><Relationship Id="rId80" Type="http://schemas.openxmlformats.org/officeDocument/2006/relationships/font" Target="fonts/ProximaNova-italic.fntdata"/><Relationship Id="rId82" Type="http://schemas.openxmlformats.org/officeDocument/2006/relationships/font" Target="fonts/Merriweather-regular.fntdata"/><Relationship Id="rId81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ProximaNova-bold.fntdata"/><Relationship Id="rId34" Type="http://schemas.openxmlformats.org/officeDocument/2006/relationships/slide" Target="slides/slide27.xml"/><Relationship Id="rId78" Type="http://schemas.openxmlformats.org/officeDocument/2006/relationships/font" Target="fonts/ProximaNova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CenturyGothic-bold.fntdata"/><Relationship Id="rId90" Type="http://schemas.openxmlformats.org/officeDocument/2006/relationships/font" Target="fonts/CenturyGothic-regular.fntdata"/><Relationship Id="rId93" Type="http://schemas.openxmlformats.org/officeDocument/2006/relationships/font" Target="fonts/CenturyGothic-boldItalic.fntdata"/><Relationship Id="rId92" Type="http://schemas.openxmlformats.org/officeDocument/2006/relationships/font" Target="fonts/CenturyGothic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d1ffee8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d1ffee8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d3d3e91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d3d3e91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d1b1ce47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d1b1ce47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d3d3e9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d3d3e9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4430c3cbe_0_1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4430c3cbe_0_1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4430c3cbe_0_1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4430c3cbe_0_1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d3d3e918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d3d3e918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4430c3cbe_0_1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4430c3cbe_0_1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d1ffee9d2_1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8d1ffee9d2_1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d1ffee9d2_1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8d1ffee9d2_1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d1ffee9d2_1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d1ffee9d2_1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d1ffee8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d1ffee8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d1ffee9d2_1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8d1ffee9d2_1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d1ffee9d2_1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8d1ffee9d2_1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d1ffee9d2_13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d1ffee9d2_1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d1ffee9d2_13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d1ffee9d2_1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d27b4250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8d27b425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d1ffee9d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8d1ffee9d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d1ffee9d2_4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d1ffee9d2_4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d1ffee9d2_4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d1ffee9d2_4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d1ffee9d2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d1ffee9d2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d1ffee9d2_4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d1ffee9d2_4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d27b425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d27b425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d27b42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d27b42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d27b425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8d27b425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d27b425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d27b42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8d27b425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8d27b425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8d27b425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8d27b425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d1ffee9d2_1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d1ffee9d2_1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d1b1ce4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8d1b1ce4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4430c3cbe_0_12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4430c3cbe_0_12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d1ffee9d2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d1ffee9d2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4430c3cbe_0_1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4430c3cbe_0_1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d1ffee9d2_1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8d1ffee9d2_1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8d4b0407f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8d4b0407f7_2_2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d4b0407f7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8d4b0407f7_2_2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d4b0407f7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8d4b0407f7_2_2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d4b0407f7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8d4b0407f7_2_3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d4b0407f7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8d4b0407f7_2_3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d4b0407f7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8d4b0407f7_2_3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8d4b0407f7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8d4b0407f7_2_3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8d4b0407f7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8d4b0407f7_2_3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d4b0407f7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8d4b0407f7_2_3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40c025c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40c025c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d4b0407f7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8d4b0407f7_2_4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8d4b0407f7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8d4b0407f7_2_4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d4b0407f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8d4b0407f7_2_4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d4b0407f7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8d4b0407f7_2_5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d4b0407f7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8d4b0407f7_2_3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d4b0407f7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8d4b0407f7_2_3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d4b0407f7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8d4b0407f7_2_3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8d4b0407f7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8d4b0407f7_2_4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d4b0407f7_2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g8d4b0407f7_2_4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d4b0407f7_2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8d4b0407f7_2_4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40c025c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40c025c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d4b0407f7_2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8d4b0407f7_2_5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d4b0407f7_2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8d4b0407f7_2_5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d4b0407f7_2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8d4b0407f7_2_5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d4b0407f7_2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8d4b0407f7_2_5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d4b0407f7_2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8d4b0407f7_2_5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d4b0407f7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8d4b0407f7_2_5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d4b0407f7_2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8d4b0407f7_2_5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d4b0407f7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8d4b0407f7_2_5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d1ffee9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d1ffee9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7e5737375491600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7e573737549160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4430c3cbe_0_1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4430c3cbe_0_1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d1ffee88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d1ffee88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40c025c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40c025c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4430c3cbe_0_12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4430c3cbe_0_12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91976" y="1735175"/>
            <a:ext cx="3642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91975" y="3748525"/>
            <a:ext cx="3642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1864200" y="1012725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012600" y="3214250"/>
            <a:ext cx="31188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idx="2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SECTION_TITLE_AND_DESCRIPTION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1043700" y="981750"/>
            <a:ext cx="70566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1" name="Google Shape;51;p13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hasCustomPrompt="1" type="title"/>
          </p:nvPr>
        </p:nvSpPr>
        <p:spPr>
          <a:xfrm>
            <a:off x="975150" y="7584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idx="2" type="title"/>
          </p:nvPr>
        </p:nvSpPr>
        <p:spPr>
          <a:xfrm>
            <a:off x="975150" y="11693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975150" y="15625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3" type="title"/>
          </p:nvPr>
        </p:nvSpPr>
        <p:spPr>
          <a:xfrm>
            <a:off x="3401100" y="7584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3401100" y="11693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5" type="subTitle"/>
          </p:nvPr>
        </p:nvSpPr>
        <p:spPr>
          <a:xfrm>
            <a:off x="3401100" y="15625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6" type="title"/>
          </p:nvPr>
        </p:nvSpPr>
        <p:spPr>
          <a:xfrm>
            <a:off x="5827050" y="7584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7" type="title"/>
          </p:nvPr>
        </p:nvSpPr>
        <p:spPr>
          <a:xfrm>
            <a:off x="5827050" y="11693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4"/>
          <p:cNvSpPr txBox="1"/>
          <p:nvPr>
            <p:ph idx="8" type="subTitle"/>
          </p:nvPr>
        </p:nvSpPr>
        <p:spPr>
          <a:xfrm>
            <a:off x="5827050" y="15625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9" type="title"/>
          </p:nvPr>
        </p:nvSpPr>
        <p:spPr>
          <a:xfrm>
            <a:off x="975150" y="30421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idx="13" type="title"/>
          </p:nvPr>
        </p:nvSpPr>
        <p:spPr>
          <a:xfrm>
            <a:off x="975150" y="34530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14"/>
          <p:cNvSpPr txBox="1"/>
          <p:nvPr>
            <p:ph idx="14" type="subTitle"/>
          </p:nvPr>
        </p:nvSpPr>
        <p:spPr>
          <a:xfrm>
            <a:off x="975150" y="38462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15" type="title"/>
          </p:nvPr>
        </p:nvSpPr>
        <p:spPr>
          <a:xfrm>
            <a:off x="3401100" y="30421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6" type="title"/>
          </p:nvPr>
        </p:nvSpPr>
        <p:spPr>
          <a:xfrm>
            <a:off x="3401100" y="34530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4"/>
          <p:cNvSpPr txBox="1"/>
          <p:nvPr>
            <p:ph idx="17" type="subTitle"/>
          </p:nvPr>
        </p:nvSpPr>
        <p:spPr>
          <a:xfrm>
            <a:off x="3401100" y="38462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14"/>
          <p:cNvSpPr txBox="1"/>
          <p:nvPr>
            <p:ph hasCustomPrompt="1" idx="18" type="title"/>
          </p:nvPr>
        </p:nvSpPr>
        <p:spPr>
          <a:xfrm>
            <a:off x="5827050" y="30421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19" type="title"/>
          </p:nvPr>
        </p:nvSpPr>
        <p:spPr>
          <a:xfrm>
            <a:off x="5827050" y="34530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14"/>
          <p:cNvSpPr txBox="1"/>
          <p:nvPr>
            <p:ph idx="20" type="subTitle"/>
          </p:nvPr>
        </p:nvSpPr>
        <p:spPr>
          <a:xfrm>
            <a:off x="5827050" y="38462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961750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070500" y="3629055"/>
            <a:ext cx="1744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5"/>
          <p:cNvSpPr txBox="1"/>
          <p:nvPr>
            <p:ph idx="2" type="title"/>
          </p:nvPr>
        </p:nvSpPr>
        <p:spPr>
          <a:xfrm>
            <a:off x="3591149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3" type="subTitle"/>
          </p:nvPr>
        </p:nvSpPr>
        <p:spPr>
          <a:xfrm>
            <a:off x="3618225" y="3629055"/>
            <a:ext cx="18531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5"/>
          <p:cNvSpPr txBox="1"/>
          <p:nvPr>
            <p:ph idx="4" type="title"/>
          </p:nvPr>
        </p:nvSpPr>
        <p:spPr>
          <a:xfrm>
            <a:off x="6220548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5"/>
          <p:cNvSpPr txBox="1"/>
          <p:nvPr>
            <p:ph idx="5" type="subTitle"/>
          </p:nvPr>
        </p:nvSpPr>
        <p:spPr>
          <a:xfrm>
            <a:off x="6274850" y="3629055"/>
            <a:ext cx="18531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6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1">
  <p:cSld name="BIG_NUMBER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994988" y="1527600"/>
            <a:ext cx="17832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4083450" y="1527600"/>
            <a:ext cx="19617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2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3" type="title"/>
          </p:nvPr>
        </p:nvSpPr>
        <p:spPr>
          <a:xfrm>
            <a:off x="1994988" y="3651300"/>
            <a:ext cx="17832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4" type="subTitle"/>
          </p:nvPr>
        </p:nvSpPr>
        <p:spPr>
          <a:xfrm>
            <a:off x="4083450" y="3651300"/>
            <a:ext cx="19617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6"/>
          <p:cNvSpPr txBox="1"/>
          <p:nvPr>
            <p:ph idx="5" type="title"/>
          </p:nvPr>
        </p:nvSpPr>
        <p:spPr>
          <a:xfrm>
            <a:off x="3778188" y="2589450"/>
            <a:ext cx="17832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6"/>
          <p:cNvSpPr txBox="1"/>
          <p:nvPr>
            <p:ph idx="6" type="subTitle"/>
          </p:nvPr>
        </p:nvSpPr>
        <p:spPr>
          <a:xfrm>
            <a:off x="5866650" y="2589450"/>
            <a:ext cx="19617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BIG_NUMBER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96375" y="3146100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996375" y="3767900"/>
            <a:ext cx="1700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17"/>
          <p:cNvSpPr txBox="1"/>
          <p:nvPr>
            <p:ph idx="2" type="title"/>
          </p:nvPr>
        </p:nvSpPr>
        <p:spPr>
          <a:xfrm>
            <a:off x="2813319" y="3146100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2813319" y="3767900"/>
            <a:ext cx="1700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17"/>
          <p:cNvSpPr txBox="1"/>
          <p:nvPr>
            <p:ph idx="4" type="title"/>
          </p:nvPr>
        </p:nvSpPr>
        <p:spPr>
          <a:xfrm>
            <a:off x="4630282" y="3146100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17"/>
          <p:cNvSpPr txBox="1"/>
          <p:nvPr>
            <p:ph idx="5" type="subTitle"/>
          </p:nvPr>
        </p:nvSpPr>
        <p:spPr>
          <a:xfrm>
            <a:off x="4630282" y="3767900"/>
            <a:ext cx="1700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7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6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17"/>
          <p:cNvSpPr txBox="1"/>
          <p:nvPr>
            <p:ph idx="7" type="title"/>
          </p:nvPr>
        </p:nvSpPr>
        <p:spPr>
          <a:xfrm>
            <a:off x="6447232" y="3146100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17"/>
          <p:cNvSpPr txBox="1"/>
          <p:nvPr>
            <p:ph idx="8" type="subTitle"/>
          </p:nvPr>
        </p:nvSpPr>
        <p:spPr>
          <a:xfrm>
            <a:off x="6447232" y="3767900"/>
            <a:ext cx="1700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">
  <p:cSld name="BIG_NUMBER_1_1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778500" y="3125975"/>
            <a:ext cx="21120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1778500" y="3747775"/>
            <a:ext cx="21120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2" type="title"/>
          </p:nvPr>
        </p:nvSpPr>
        <p:spPr>
          <a:xfrm>
            <a:off x="5253495" y="3125975"/>
            <a:ext cx="21120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18"/>
          <p:cNvSpPr txBox="1"/>
          <p:nvPr>
            <p:ph idx="3" type="subTitle"/>
          </p:nvPr>
        </p:nvSpPr>
        <p:spPr>
          <a:xfrm>
            <a:off x="5253495" y="3747775"/>
            <a:ext cx="21120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4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IG_NUMBER_1_1_2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334050" y="2933713"/>
            <a:ext cx="24759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2515500" y="1655688"/>
            <a:ext cx="41130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BIG_NUMBER_1_1_2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452776" y="142602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1452776" y="2047825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20"/>
          <p:cNvSpPr txBox="1"/>
          <p:nvPr>
            <p:ph idx="2" type="title"/>
          </p:nvPr>
        </p:nvSpPr>
        <p:spPr>
          <a:xfrm>
            <a:off x="3674093" y="142602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3674093" y="2047825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6" name="Google Shape;116;p20"/>
          <p:cNvSpPr txBox="1"/>
          <p:nvPr>
            <p:ph idx="4" type="title"/>
          </p:nvPr>
        </p:nvSpPr>
        <p:spPr>
          <a:xfrm>
            <a:off x="5822832" y="142602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20"/>
          <p:cNvSpPr txBox="1"/>
          <p:nvPr>
            <p:ph idx="5" type="subTitle"/>
          </p:nvPr>
        </p:nvSpPr>
        <p:spPr>
          <a:xfrm>
            <a:off x="5822832" y="2047825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20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6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0"/>
          <p:cNvSpPr txBox="1"/>
          <p:nvPr>
            <p:ph idx="7" type="title"/>
          </p:nvPr>
        </p:nvSpPr>
        <p:spPr>
          <a:xfrm>
            <a:off x="1452776" y="3366500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0"/>
          <p:cNvSpPr txBox="1"/>
          <p:nvPr>
            <p:ph idx="8" type="subTitle"/>
          </p:nvPr>
        </p:nvSpPr>
        <p:spPr>
          <a:xfrm>
            <a:off x="1452776" y="3988300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0"/>
          <p:cNvSpPr txBox="1"/>
          <p:nvPr>
            <p:ph idx="9" type="title"/>
          </p:nvPr>
        </p:nvSpPr>
        <p:spPr>
          <a:xfrm>
            <a:off x="3674093" y="3366500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0"/>
          <p:cNvSpPr txBox="1"/>
          <p:nvPr>
            <p:ph idx="13" type="subTitle"/>
          </p:nvPr>
        </p:nvSpPr>
        <p:spPr>
          <a:xfrm>
            <a:off x="3674093" y="3988300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0"/>
          <p:cNvSpPr txBox="1"/>
          <p:nvPr>
            <p:ph idx="14" type="title"/>
          </p:nvPr>
        </p:nvSpPr>
        <p:spPr>
          <a:xfrm>
            <a:off x="5822832" y="3366500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20"/>
          <p:cNvSpPr txBox="1"/>
          <p:nvPr>
            <p:ph idx="15" type="subTitle"/>
          </p:nvPr>
        </p:nvSpPr>
        <p:spPr>
          <a:xfrm>
            <a:off x="5822832" y="3988300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600" y="2256837"/>
            <a:ext cx="2908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398400" y="3445554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685767" y="1704025"/>
            <a:ext cx="28080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745167" y="3223075"/>
            <a:ext cx="2689200" cy="14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BIG_NUMBER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2"/>
          <p:cNvSpPr txBox="1"/>
          <p:nvPr>
            <p:ph hasCustomPrompt="1" idx="2" type="title"/>
          </p:nvPr>
        </p:nvSpPr>
        <p:spPr>
          <a:xfrm>
            <a:off x="5955650" y="1262040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22"/>
          <p:cNvSpPr txBox="1"/>
          <p:nvPr>
            <p:ph idx="3" type="title"/>
          </p:nvPr>
        </p:nvSpPr>
        <p:spPr>
          <a:xfrm>
            <a:off x="5955650" y="1687656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5955650" y="2066140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22"/>
          <p:cNvSpPr txBox="1"/>
          <p:nvPr>
            <p:ph hasCustomPrompt="1" idx="4" type="title"/>
          </p:nvPr>
        </p:nvSpPr>
        <p:spPr>
          <a:xfrm>
            <a:off x="5955650" y="3141040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5" type="title"/>
          </p:nvPr>
        </p:nvSpPr>
        <p:spPr>
          <a:xfrm>
            <a:off x="5955650" y="3566656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7" name="Google Shape;137;p22"/>
          <p:cNvSpPr txBox="1"/>
          <p:nvPr>
            <p:ph idx="6" type="subTitle"/>
          </p:nvPr>
        </p:nvSpPr>
        <p:spPr>
          <a:xfrm>
            <a:off x="5955650" y="3945140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2">
  <p:cSld name="BIG_NUMBER_1_1_2_1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923008" y="1954908"/>
            <a:ext cx="21120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1207400" y="3220083"/>
            <a:ext cx="1543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1" name="Google Shape;141;p23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2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3"/>
          <p:cNvSpPr txBox="1"/>
          <p:nvPr>
            <p:ph idx="3" type="title"/>
          </p:nvPr>
        </p:nvSpPr>
        <p:spPr>
          <a:xfrm>
            <a:off x="6109008" y="1954908"/>
            <a:ext cx="21120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3"/>
          <p:cNvSpPr txBox="1"/>
          <p:nvPr>
            <p:ph idx="4" type="subTitle"/>
          </p:nvPr>
        </p:nvSpPr>
        <p:spPr>
          <a:xfrm>
            <a:off x="6393400" y="3220083"/>
            <a:ext cx="1543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2750701" y="-442750"/>
            <a:ext cx="3642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2750700" y="1609850"/>
            <a:ext cx="3642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4"/>
          <p:cNvSpPr txBox="1"/>
          <p:nvPr/>
        </p:nvSpPr>
        <p:spPr>
          <a:xfrm>
            <a:off x="3040800" y="2968575"/>
            <a:ext cx="3062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838961" y="1236600"/>
            <a:ext cx="33381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966942" y="1236600"/>
            <a:ext cx="33381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3" name="Google Shape;173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866216" y="1574800"/>
            <a:ext cx="6619243" cy="20082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866216" y="3583035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0" type="dt"/>
          </p:nvPr>
        </p:nvSpPr>
        <p:spPr>
          <a:xfrm rot="5400000">
            <a:off x="7619238" y="134416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1" type="ftr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866216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89" name="Google Shape;189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7" name="Google Shape;197;p29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9" name="Google Shape;199;p29"/>
          <p:cNvSpPr txBox="1"/>
          <p:nvPr>
            <p:ph type="title"/>
          </p:nvPr>
        </p:nvSpPr>
        <p:spPr>
          <a:xfrm>
            <a:off x="866216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5171670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866216" y="1952625"/>
            <a:ext cx="3618869" cy="25622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2" type="body"/>
          </p:nvPr>
        </p:nvSpPr>
        <p:spPr>
          <a:xfrm>
            <a:off x="4656534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15" name="Google Shape;215;p31"/>
          <p:cNvSpPr txBox="1"/>
          <p:nvPr>
            <p:ph idx="2" type="body"/>
          </p:nvPr>
        </p:nvSpPr>
        <p:spPr>
          <a:xfrm>
            <a:off x="866216" y="2384821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3" type="body"/>
          </p:nvPr>
        </p:nvSpPr>
        <p:spPr>
          <a:xfrm>
            <a:off x="4656534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17" name="Google Shape;217;p31"/>
          <p:cNvSpPr txBox="1"/>
          <p:nvPr>
            <p:ph idx="4" type="body"/>
          </p:nvPr>
        </p:nvSpPr>
        <p:spPr>
          <a:xfrm>
            <a:off x="4656534" y="2384821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218" name="Google Shape;218;p31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016125" y="1800025"/>
            <a:ext cx="4179000" cy="21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33" name="Google Shape;233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Google Shape;242;p3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Google Shape;243;p34"/>
          <p:cNvSpPr txBox="1"/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4335860" y="1085850"/>
            <a:ext cx="389254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866216" y="2346960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52" name="Google Shape;252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61" name="Google Shape;261;p3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2" name="Google Shape;262;p35"/>
          <p:cNvSpPr txBox="1"/>
          <p:nvPr>
            <p:ph type="title"/>
          </p:nvPr>
        </p:nvSpPr>
        <p:spPr>
          <a:xfrm>
            <a:off x="866216" y="1270000"/>
            <a:ext cx="2898851" cy="1301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5"/>
          <p:cNvSpPr/>
          <p:nvPr>
            <p:ph idx="2" type="pic"/>
          </p:nvPr>
        </p:nvSpPr>
        <p:spPr>
          <a:xfrm>
            <a:off x="4910902" y="857250"/>
            <a:ext cx="2420395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65" name="Google Shape;265;p3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5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1" name="Google Shape;271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9" name="Google Shape;279;p3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0" name="Google Shape;280;p36"/>
          <p:cNvSpPr txBox="1"/>
          <p:nvPr>
            <p:ph type="title"/>
          </p:nvPr>
        </p:nvSpPr>
        <p:spPr>
          <a:xfrm>
            <a:off x="866216" y="3727445"/>
            <a:ext cx="6619244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36"/>
          <p:cNvSpPr/>
          <p:nvPr>
            <p:ph idx="2" type="pic"/>
          </p:nvPr>
        </p:nvSpPr>
        <p:spPr>
          <a:xfrm>
            <a:off x="866216" y="514350"/>
            <a:ext cx="6619244" cy="25717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866216" y="4152499"/>
            <a:ext cx="661924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83" name="Google Shape;283;p36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3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89" name="Google Shape;289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7" name="Google Shape;297;p3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98" name="Google Shape;298;p37"/>
          <p:cNvSpPr txBox="1"/>
          <p:nvPr>
            <p:ph type="title"/>
          </p:nvPr>
        </p:nvSpPr>
        <p:spPr>
          <a:xfrm>
            <a:off x="861599" y="797563"/>
            <a:ext cx="6623862" cy="102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866216" y="2657475"/>
            <a:ext cx="6619244" cy="185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00" name="Google Shape;300;p37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37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3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06" name="Google Shape;306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14" name="Google Shape;314;p3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5" name="Google Shape;315;p38"/>
          <p:cNvSpPr txBox="1"/>
          <p:nvPr/>
        </p:nvSpPr>
        <p:spPr>
          <a:xfrm>
            <a:off x="661175" y="455502"/>
            <a:ext cx="601434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316" name="Google Shape;316;p38"/>
          <p:cNvSpPr txBox="1"/>
          <p:nvPr/>
        </p:nvSpPr>
        <p:spPr>
          <a:xfrm>
            <a:off x="7413343" y="1960340"/>
            <a:ext cx="489572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317" name="Google Shape;317;p38"/>
          <p:cNvSpPr txBox="1"/>
          <p:nvPr>
            <p:ph type="title"/>
          </p:nvPr>
        </p:nvSpPr>
        <p:spPr>
          <a:xfrm>
            <a:off x="1186409" y="736600"/>
            <a:ext cx="6340429" cy="202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1459459" y="2759075"/>
            <a:ext cx="5798414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9" name="Google Shape;319;p38"/>
          <p:cNvSpPr txBox="1"/>
          <p:nvPr>
            <p:ph idx="2" type="body"/>
          </p:nvPr>
        </p:nvSpPr>
        <p:spPr>
          <a:xfrm>
            <a:off x="866216" y="3771899"/>
            <a:ext cx="6933673" cy="74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20" name="Google Shape;320;p38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38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3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26" name="Google Shape;326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34" name="Google Shape;334;p3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5" name="Google Shape;335;p39"/>
          <p:cNvSpPr txBox="1"/>
          <p:nvPr>
            <p:ph type="title"/>
          </p:nvPr>
        </p:nvSpPr>
        <p:spPr>
          <a:xfrm>
            <a:off x="866216" y="1778000"/>
            <a:ext cx="6619245" cy="13668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866216" y="3768725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7" name="Google Shape;337;p39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3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866216" y="1952626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44" name="Google Shape;344;p40"/>
          <p:cNvSpPr txBox="1"/>
          <p:nvPr>
            <p:ph idx="2" type="body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45" name="Google Shape;345;p40"/>
          <p:cNvSpPr txBox="1"/>
          <p:nvPr>
            <p:ph idx="3" type="body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46" name="Google Shape;346;p40"/>
          <p:cNvSpPr txBox="1"/>
          <p:nvPr>
            <p:ph idx="4" type="body"/>
          </p:nvPr>
        </p:nvSpPr>
        <p:spPr>
          <a:xfrm>
            <a:off x="3384541" y="2384822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47" name="Google Shape;347;p40"/>
          <p:cNvSpPr txBox="1"/>
          <p:nvPr>
            <p:ph idx="5" type="body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48" name="Google Shape;348;p40"/>
          <p:cNvSpPr txBox="1"/>
          <p:nvPr>
            <p:ph idx="6" type="body"/>
          </p:nvPr>
        </p:nvSpPr>
        <p:spPr>
          <a:xfrm>
            <a:off x="5916247" y="2384821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349" name="Google Shape;349;p40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40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40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866216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57" name="Google Shape;357;p41"/>
          <p:cNvSpPr/>
          <p:nvPr>
            <p:ph idx="2" type="pic"/>
          </p:nvPr>
        </p:nvSpPr>
        <p:spPr>
          <a:xfrm>
            <a:off x="1000915" y="1952625"/>
            <a:ext cx="2018431" cy="119363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8" name="Google Shape;358;p41"/>
          <p:cNvSpPr txBox="1"/>
          <p:nvPr>
            <p:ph idx="3" type="body"/>
          </p:nvPr>
        </p:nvSpPr>
        <p:spPr>
          <a:xfrm>
            <a:off x="866216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59" name="Google Shape;359;p41"/>
          <p:cNvSpPr txBox="1"/>
          <p:nvPr>
            <p:ph idx="4" type="body"/>
          </p:nvPr>
        </p:nvSpPr>
        <p:spPr>
          <a:xfrm>
            <a:off x="3426649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60" name="Google Shape;360;p41"/>
          <p:cNvSpPr/>
          <p:nvPr>
            <p:ph idx="5" type="pic"/>
          </p:nvPr>
        </p:nvSpPr>
        <p:spPr>
          <a:xfrm>
            <a:off x="3561347" y="1952625"/>
            <a:ext cx="2018432" cy="119363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6" type="body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62" name="Google Shape;362;p41"/>
          <p:cNvSpPr txBox="1"/>
          <p:nvPr>
            <p:ph idx="7" type="body"/>
          </p:nvPr>
        </p:nvSpPr>
        <p:spPr>
          <a:xfrm>
            <a:off x="5987081" y="3399634"/>
            <a:ext cx="228832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63" name="Google Shape;363;p41"/>
          <p:cNvSpPr/>
          <p:nvPr>
            <p:ph idx="8" type="pic"/>
          </p:nvPr>
        </p:nvSpPr>
        <p:spPr>
          <a:xfrm>
            <a:off x="6122273" y="1952625"/>
            <a:ext cx="2018431" cy="119363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9" type="body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365" name="Google Shape;365;p41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41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41"/>
          <p:cNvSpPr txBox="1"/>
          <p:nvPr>
            <p:ph idx="11" type="ftr"/>
          </p:nvPr>
        </p:nvSpPr>
        <p:spPr>
          <a:xfrm>
            <a:off x="420833" y="4793878"/>
            <a:ext cx="2733211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86300" y="2343825"/>
            <a:ext cx="3273900" cy="22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84471" y="2343825"/>
            <a:ext cx="3273900" cy="22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" name="Google Shape;24;p5"/>
          <p:cNvSpPr txBox="1"/>
          <p:nvPr>
            <p:ph idx="3" type="title"/>
          </p:nvPr>
        </p:nvSpPr>
        <p:spPr>
          <a:xfrm>
            <a:off x="1443500" y="1277725"/>
            <a:ext cx="23121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5536080" y="1277725"/>
            <a:ext cx="23121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 rot="5400000">
            <a:off x="2894725" y="-75885"/>
            <a:ext cx="2562225" cy="6619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73" name="Google Shape;373;p42"/>
          <p:cNvSpPr txBox="1"/>
          <p:nvPr>
            <p:ph idx="10" type="dt"/>
          </p:nvPr>
        </p:nvSpPr>
        <p:spPr>
          <a:xfrm>
            <a:off x="8021579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42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4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78" name="Google Shape;378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87" name="Google Shape;387;p4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8" name="Google Shape;388;p43"/>
          <p:cNvSpPr txBox="1"/>
          <p:nvPr>
            <p:ph type="title"/>
          </p:nvPr>
        </p:nvSpPr>
        <p:spPr>
          <a:xfrm rot="5400000">
            <a:off x="5186942" y="2210835"/>
            <a:ext cx="3561442" cy="10574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 rot="5400000">
            <a:off x="1431504" y="393562"/>
            <a:ext cx="3561442" cy="46920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90" name="Google Shape;390;p43"/>
          <p:cNvSpPr txBox="1"/>
          <p:nvPr>
            <p:ph idx="10" type="dt"/>
          </p:nvPr>
        </p:nvSpPr>
        <p:spPr>
          <a:xfrm>
            <a:off x="7989828" y="4793878"/>
            <a:ext cx="744101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2" name="Google Shape;392;p4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866216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5302075" y="511975"/>
            <a:ext cx="28080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302075" y="2031017"/>
            <a:ext cx="2808000" cy="1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96000" y="751750"/>
            <a:ext cx="28965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8720450" y="0"/>
            <a:ext cx="2113200" cy="514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5058950" y="1131901"/>
            <a:ext cx="3238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5058950" y="2617269"/>
            <a:ext cx="3238500" cy="22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026700" y="3325200"/>
            <a:ext cx="309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1" name="Google Shape;41;p10"/>
          <p:cNvSpPr/>
          <p:nvPr/>
        </p:nvSpPr>
        <p:spPr>
          <a:xfrm>
            <a:off x="-187150" y="257350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56" name="Google Shape;156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4" name="Google Shape;164;p2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5" name="Google Shape;165;p26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9" name="Google Shape;169;p2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96" name="Google Shape;396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04" name="Google Shape;404;p4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05" name="Google Shape;405;p44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7" name="Google Shape;407;p44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8" name="Google Shape;408;p44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9" name="Google Shape;409;p4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ncbi.nlm.nih.gov/pmc/articles/PMC5792715/#b44-molce-41-1-65" TargetMode="External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cbi.nlm.nih.gov/pmc/articles/PMC5792715/#b47-molce-41-1-65" TargetMode="External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cbi.nlm.nih.gov/pmc/articles/PMC5792715/#b10-molce-41-1-65" TargetMode="External"/><Relationship Id="rId4" Type="http://schemas.openxmlformats.org/officeDocument/2006/relationships/hyperlink" Target="https://www.ncbi.nlm.nih.gov/pmc/articles/PMC5792715/#b11-molce-41-1-65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www.ncbi.nlm.nih.gov/pmc/articles/PMC5792715/#b11-molce-41-1-65" TargetMode="External"/><Relationship Id="rId6" Type="http://schemas.openxmlformats.org/officeDocument/2006/relationships/hyperlink" Target="https://www.ncbi.nlm.nih.gov/pmc/articles/PMC5792715/#b10-molce-41-1-65" TargetMode="External"/><Relationship Id="rId7" Type="http://schemas.openxmlformats.org/officeDocument/2006/relationships/hyperlink" Target="https://www.ncbi.nlm.nih.gov/pmc/articles/PMC5792715/#b10-molce-41-1-65" TargetMode="External"/><Relationship Id="rId8" Type="http://schemas.openxmlformats.org/officeDocument/2006/relationships/hyperlink" Target="https://www.ncbi.nlm.nih.gov/pmc/articles/PMC5792715/#b18-molce-41-1-65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ncbi.nlm.nih.gov/pmc/articles/PMC5792715/#b12-molce-41-1-65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i.org/10.14348/molcells.2018.2333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1.jpg"/><Relationship Id="rId5" Type="http://schemas.openxmlformats.org/officeDocument/2006/relationships/image" Target="../media/image40.jp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hyperlink" Target="https://en.wikipedia.org/wiki/Talk:Autism_spectrum/Archive_2" TargetMode="External"/><Relationship Id="rId6" Type="http://schemas.openxmlformats.org/officeDocument/2006/relationships/hyperlink" Target="https://creativecommons.org/licenses/by-sa/3.0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hyperlink" Target="http://ca.wikipedia.org/wiki/Infart_cerebral" TargetMode="External"/><Relationship Id="rId6" Type="http://schemas.openxmlformats.org/officeDocument/2006/relationships/hyperlink" Target="https://creativecommons.org/licenses/by-sa/3.0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idx="1" type="subTitle"/>
          </p:nvPr>
        </p:nvSpPr>
        <p:spPr>
          <a:xfrm>
            <a:off x="2750700" y="4298325"/>
            <a:ext cx="3642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31st, 2020</a:t>
            </a:r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13" y="347225"/>
            <a:ext cx="6939773" cy="18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5"/>
          <p:cNvPicPr preferRelativeResize="0"/>
          <p:nvPr/>
        </p:nvPicPr>
        <p:blipFill rotWithShape="1">
          <a:blip r:embed="rId3">
            <a:alphaModFix/>
          </a:blip>
          <a:srcRect b="1293" l="1429" r="1293" t="1429"/>
          <a:stretch/>
        </p:blipFill>
        <p:spPr>
          <a:xfrm>
            <a:off x="2135125" y="334500"/>
            <a:ext cx="6891000" cy="4474500"/>
          </a:xfrm>
          <a:prstGeom prst="roundRect">
            <a:avLst>
              <a:gd fmla="val 11248" name="adj"/>
            </a:avLst>
          </a:prstGeom>
          <a:noFill/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7" name="Google Shape;567;p55"/>
          <p:cNvSpPr/>
          <p:nvPr/>
        </p:nvSpPr>
        <p:spPr>
          <a:xfrm>
            <a:off x="-363775" y="1573375"/>
            <a:ext cx="2982600" cy="2966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5"/>
          <p:cNvSpPr txBox="1"/>
          <p:nvPr>
            <p:ph type="title"/>
          </p:nvPr>
        </p:nvSpPr>
        <p:spPr>
          <a:xfrm>
            <a:off x="67675" y="1777500"/>
            <a:ext cx="24309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Three different types of Autophagy</a:t>
            </a:r>
            <a:endParaRPr sz="2300"/>
          </a:p>
        </p:txBody>
      </p:sp>
      <p:sp>
        <p:nvSpPr>
          <p:cNvPr id="569" name="Google Shape;569;p55"/>
          <p:cNvSpPr txBox="1"/>
          <p:nvPr>
            <p:ph idx="1" type="body"/>
          </p:nvPr>
        </p:nvSpPr>
        <p:spPr>
          <a:xfrm>
            <a:off x="171450" y="3248100"/>
            <a:ext cx="20880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focus on </a:t>
            </a:r>
            <a:r>
              <a:rPr b="1" lang="en"/>
              <a:t>Macroautophagy </a:t>
            </a:r>
            <a:r>
              <a:rPr lang="en"/>
              <a:t>as it is the one discussed in the paper.</a:t>
            </a:r>
            <a:endParaRPr/>
          </a:p>
        </p:txBody>
      </p:sp>
      <p:sp>
        <p:nvSpPr>
          <p:cNvPr id="570" name="Google Shape;570;p55"/>
          <p:cNvSpPr/>
          <p:nvPr/>
        </p:nvSpPr>
        <p:spPr>
          <a:xfrm>
            <a:off x="7452675" y="1175825"/>
            <a:ext cx="10239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5"/>
          <p:cNvSpPr/>
          <p:nvPr/>
        </p:nvSpPr>
        <p:spPr>
          <a:xfrm>
            <a:off x="7410375" y="1137725"/>
            <a:ext cx="1108500" cy="31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"/>
          <p:cNvSpPr/>
          <p:nvPr/>
        </p:nvSpPr>
        <p:spPr>
          <a:xfrm>
            <a:off x="2250275" y="1311250"/>
            <a:ext cx="8289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/>
          <p:nvPr/>
        </p:nvSpPr>
        <p:spPr>
          <a:xfrm>
            <a:off x="3333250" y="2055825"/>
            <a:ext cx="4821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55"/>
          <p:cNvCxnSpPr/>
          <p:nvPr/>
        </p:nvCxnSpPr>
        <p:spPr>
          <a:xfrm rot="10800000">
            <a:off x="5667125" y="2305325"/>
            <a:ext cx="1193700" cy="6471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55"/>
          <p:cNvCxnSpPr/>
          <p:nvPr/>
        </p:nvCxnSpPr>
        <p:spPr>
          <a:xfrm flipH="1" rot="10800000">
            <a:off x="6860825" y="1759625"/>
            <a:ext cx="1988100" cy="11928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5"/>
          <p:cNvCxnSpPr/>
          <p:nvPr/>
        </p:nvCxnSpPr>
        <p:spPr>
          <a:xfrm flipH="1">
            <a:off x="2911525" y="2305400"/>
            <a:ext cx="2755500" cy="1008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55"/>
          <p:cNvCxnSpPr/>
          <p:nvPr/>
        </p:nvCxnSpPr>
        <p:spPr>
          <a:xfrm rot="10800000">
            <a:off x="1962750" y="549975"/>
            <a:ext cx="967200" cy="18840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55"/>
          <p:cNvCxnSpPr/>
          <p:nvPr/>
        </p:nvCxnSpPr>
        <p:spPr>
          <a:xfrm flipH="1" rot="10800000">
            <a:off x="1971100" y="186050"/>
            <a:ext cx="583800" cy="3723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55"/>
          <p:cNvCxnSpPr/>
          <p:nvPr/>
        </p:nvCxnSpPr>
        <p:spPr>
          <a:xfrm>
            <a:off x="2537900" y="194575"/>
            <a:ext cx="5701800" cy="4146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55"/>
          <p:cNvCxnSpPr/>
          <p:nvPr/>
        </p:nvCxnSpPr>
        <p:spPr>
          <a:xfrm>
            <a:off x="8248200" y="617550"/>
            <a:ext cx="583800" cy="1158900"/>
          </a:xfrm>
          <a:prstGeom prst="straightConnector1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/>
          <p:nvPr/>
        </p:nvSpPr>
        <p:spPr>
          <a:xfrm>
            <a:off x="879800" y="3256975"/>
            <a:ext cx="8603100" cy="2136600"/>
          </a:xfrm>
          <a:prstGeom prst="roundRect">
            <a:avLst>
              <a:gd fmla="val 1252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850"/>
            <a:ext cx="8839197" cy="28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6"/>
          <p:cNvSpPr txBox="1"/>
          <p:nvPr/>
        </p:nvSpPr>
        <p:spPr>
          <a:xfrm>
            <a:off x="989800" y="3680100"/>
            <a:ext cx="80538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Isolation membrane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portion of phospholipid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bilayer that eventually forms an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autophagosome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Autophagosome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preliminary unit of cellular contents to be degraded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Lysosome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a membrane-bound organelle that contains digestive enzymes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Autolysosome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the fused unit of the autophagosome &amp; lysosome; where the lysosomal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enzymes breakdown the contents of this unit.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56"/>
          <p:cNvSpPr txBox="1"/>
          <p:nvPr/>
        </p:nvSpPr>
        <p:spPr>
          <a:xfrm>
            <a:off x="989800" y="3316200"/>
            <a:ext cx="6158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Process of Macroautophagy </a:t>
            </a:r>
            <a:r>
              <a:rPr lang="en" sz="1900">
                <a:solidFill>
                  <a:srgbClr val="9E9E9E"/>
                </a:solidFill>
                <a:latin typeface="Merriweather"/>
                <a:ea typeface="Merriweather"/>
                <a:cs typeface="Merriweather"/>
                <a:sym typeface="Merriweather"/>
              </a:rPr>
              <a:t>(Figure 2)</a:t>
            </a:r>
            <a:endParaRPr sz="1900">
              <a:solidFill>
                <a:srgbClr val="9E9E9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7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type="title"/>
          </p:nvPr>
        </p:nvSpPr>
        <p:spPr>
          <a:xfrm>
            <a:off x="2876300" y="2292575"/>
            <a:ext cx="33585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Broader Approach</a:t>
            </a:r>
            <a:endParaRPr/>
          </a:p>
        </p:txBody>
      </p:sp>
      <p:sp>
        <p:nvSpPr>
          <p:cNvPr id="595" name="Google Shape;595;p57"/>
          <p:cNvSpPr txBox="1"/>
          <p:nvPr>
            <p:ph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6" name="Google Shape;596;p57"/>
          <p:cNvSpPr txBox="1"/>
          <p:nvPr>
            <p:ph idx="1" type="subTitle"/>
          </p:nvPr>
        </p:nvSpPr>
        <p:spPr>
          <a:xfrm>
            <a:off x="3398400" y="3445554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How autophagy relates to intermittent fasting and longer lifespans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"/>
          <p:cNvSpPr txBox="1"/>
          <p:nvPr>
            <p:ph type="title"/>
          </p:nvPr>
        </p:nvSpPr>
        <p:spPr>
          <a:xfrm>
            <a:off x="335200" y="3136975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602" name="Google Shape;602;p58"/>
          <p:cNvSpPr txBox="1"/>
          <p:nvPr>
            <p:ph idx="1" type="subTitle"/>
          </p:nvPr>
        </p:nvSpPr>
        <p:spPr>
          <a:xfrm>
            <a:off x="65350" y="3666375"/>
            <a:ext cx="22401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 sz="1350">
                <a:solidFill>
                  <a:srgbClr val="231F20"/>
                </a:solidFill>
                <a:latin typeface="Proxima Nova"/>
                <a:ea typeface="Proxima Nova"/>
                <a:cs typeface="Proxima Nova"/>
                <a:sym typeface="Proxima Nova"/>
              </a:rPr>
              <a:t>utophagy could stall the development of cancerous cells, but may also promote their growth (depending on the stage &amp; type of tumor).</a:t>
            </a:r>
            <a:endParaRPr/>
          </a:p>
        </p:txBody>
      </p:sp>
      <p:sp>
        <p:nvSpPr>
          <p:cNvPr id="603" name="Google Shape;603;p58"/>
          <p:cNvSpPr txBox="1"/>
          <p:nvPr>
            <p:ph idx="2" type="title"/>
          </p:nvPr>
        </p:nvSpPr>
        <p:spPr>
          <a:xfrm>
            <a:off x="2498338" y="3136975"/>
            <a:ext cx="18405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Liver Health</a:t>
            </a:r>
            <a:endParaRPr/>
          </a:p>
        </p:txBody>
      </p:sp>
      <p:sp>
        <p:nvSpPr>
          <p:cNvPr id="604" name="Google Shape;604;p58"/>
          <p:cNvSpPr txBox="1"/>
          <p:nvPr>
            <p:ph idx="3" type="subTitle"/>
          </p:nvPr>
        </p:nvSpPr>
        <p:spPr>
          <a:xfrm>
            <a:off x="2457188" y="3666375"/>
            <a:ext cx="18828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31F20"/>
                </a:solidFill>
                <a:latin typeface="Proxima Nova"/>
                <a:ea typeface="Proxima Nova"/>
                <a:cs typeface="Proxima Nova"/>
                <a:sym typeface="Proxima Nova"/>
              </a:rPr>
              <a:t>Autophagy protects liver cells from injuries caused by drug and alcohol damage.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8"/>
          <p:cNvSpPr txBox="1"/>
          <p:nvPr>
            <p:ph idx="4" type="title"/>
          </p:nvPr>
        </p:nvSpPr>
        <p:spPr>
          <a:xfrm>
            <a:off x="4491738" y="3136975"/>
            <a:ext cx="23280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Immune System</a:t>
            </a:r>
            <a:endParaRPr/>
          </a:p>
        </p:txBody>
      </p:sp>
      <p:sp>
        <p:nvSpPr>
          <p:cNvPr id="606" name="Google Shape;606;p58"/>
          <p:cNvSpPr txBox="1"/>
          <p:nvPr>
            <p:ph idx="5" type="subTitle"/>
          </p:nvPr>
        </p:nvSpPr>
        <p:spPr>
          <a:xfrm>
            <a:off x="4604100" y="3656475"/>
            <a:ext cx="21129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Autophagy increases under stress and also shown to help to enhance the immune system &amp; response.</a:t>
            </a:r>
            <a:endParaRPr sz="135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2939250" y="1184025"/>
            <a:ext cx="3265500" cy="869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8"/>
          <p:cNvSpPr txBox="1"/>
          <p:nvPr>
            <p:ph idx="7" type="title"/>
          </p:nvPr>
        </p:nvSpPr>
        <p:spPr>
          <a:xfrm>
            <a:off x="7054182" y="3136975"/>
            <a:ext cx="1700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</a:t>
            </a:r>
            <a:endParaRPr/>
          </a:p>
        </p:txBody>
      </p:sp>
      <p:sp>
        <p:nvSpPr>
          <p:cNvPr id="609" name="Google Shape;609;p58"/>
          <p:cNvSpPr txBox="1"/>
          <p:nvPr>
            <p:ph idx="8" type="subTitle"/>
          </p:nvPr>
        </p:nvSpPr>
        <p:spPr>
          <a:xfrm>
            <a:off x="6819700" y="3656475"/>
            <a:ext cx="21693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Autophagy helps to clear cells of toxic buildup &amp; inflammation, and shown to </a:t>
            </a: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protect</a:t>
            </a: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against</a:t>
            </a:r>
            <a:r>
              <a:rPr lang="en" sz="1350">
                <a:latin typeface="Proxima Nova"/>
                <a:ea typeface="Proxima Nova"/>
                <a:cs typeface="Proxima Nova"/>
                <a:sym typeface="Proxima Nova"/>
              </a:rPr>
              <a:t> neurodegenerative and infectious diseases.</a:t>
            </a:r>
            <a:endParaRPr sz="135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58"/>
          <p:cNvSpPr txBox="1"/>
          <p:nvPr>
            <p:ph idx="1" type="subTitle"/>
          </p:nvPr>
        </p:nvSpPr>
        <p:spPr>
          <a:xfrm>
            <a:off x="3108425" y="1247325"/>
            <a:ext cx="29271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Autophagy is vital for cells - it cleans out </a:t>
            </a:r>
            <a:r>
              <a:rPr lang="en" sz="1300"/>
              <a:t>dysfunctional</a:t>
            </a:r>
            <a:r>
              <a:rPr lang="en" sz="1300"/>
              <a:t> parts and further </a:t>
            </a:r>
            <a:r>
              <a:rPr lang="en" sz="1300"/>
              <a:t>reused</a:t>
            </a:r>
            <a:r>
              <a:rPr lang="en" sz="1300"/>
              <a:t> in other applications </a:t>
            </a:r>
            <a:endParaRPr sz="1300"/>
          </a:p>
        </p:txBody>
      </p:sp>
      <p:sp>
        <p:nvSpPr>
          <p:cNvPr id="611" name="Google Shape;611;p58"/>
          <p:cNvSpPr/>
          <p:nvPr/>
        </p:nvSpPr>
        <p:spPr>
          <a:xfrm>
            <a:off x="839800" y="2509200"/>
            <a:ext cx="691200" cy="69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8"/>
          <p:cNvSpPr/>
          <p:nvPr/>
        </p:nvSpPr>
        <p:spPr>
          <a:xfrm>
            <a:off x="3009450" y="2505675"/>
            <a:ext cx="691200" cy="69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8"/>
          <p:cNvSpPr/>
          <p:nvPr/>
        </p:nvSpPr>
        <p:spPr>
          <a:xfrm>
            <a:off x="5310125" y="2509200"/>
            <a:ext cx="691200" cy="691200"/>
          </a:xfrm>
          <a:prstGeom prst="ellipse">
            <a:avLst/>
          </a:prstGeom>
          <a:solidFill>
            <a:srgbClr val="8B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8"/>
          <p:cNvSpPr/>
          <p:nvPr/>
        </p:nvSpPr>
        <p:spPr>
          <a:xfrm>
            <a:off x="7610825" y="2486300"/>
            <a:ext cx="691200" cy="691200"/>
          </a:xfrm>
          <a:prstGeom prst="ellipse">
            <a:avLst/>
          </a:prstGeom>
          <a:solidFill>
            <a:srgbClr val="E1ED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58"/>
          <p:cNvCxnSpPr>
            <a:stCxn id="611" idx="0"/>
            <a:endCxn id="607" idx="1"/>
          </p:cNvCxnSpPr>
          <p:nvPr/>
        </p:nvCxnSpPr>
        <p:spPr>
          <a:xfrm rot="-5400000">
            <a:off x="1616950" y="1186950"/>
            <a:ext cx="890700" cy="1753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8"/>
          <p:cNvCxnSpPr>
            <a:stCxn id="607" idx="3"/>
            <a:endCxn id="614" idx="0"/>
          </p:cNvCxnSpPr>
          <p:nvPr/>
        </p:nvCxnSpPr>
        <p:spPr>
          <a:xfrm>
            <a:off x="6204750" y="1618575"/>
            <a:ext cx="1751700" cy="867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8"/>
          <p:cNvCxnSpPr>
            <a:stCxn id="607" idx="2"/>
            <a:endCxn id="612" idx="0"/>
          </p:cNvCxnSpPr>
          <p:nvPr/>
        </p:nvCxnSpPr>
        <p:spPr>
          <a:xfrm rot="5400000">
            <a:off x="3737250" y="1671075"/>
            <a:ext cx="452700" cy="12168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8"/>
          <p:cNvCxnSpPr>
            <a:stCxn id="607" idx="2"/>
            <a:endCxn id="613" idx="0"/>
          </p:cNvCxnSpPr>
          <p:nvPr/>
        </p:nvCxnSpPr>
        <p:spPr>
          <a:xfrm flipH="1" rot="-5400000">
            <a:off x="4885800" y="1739325"/>
            <a:ext cx="456000" cy="1083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58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8"/>
          <p:cNvSpPr txBox="1"/>
          <p:nvPr>
            <p:ph idx="6" type="title"/>
          </p:nvPr>
        </p:nvSpPr>
        <p:spPr>
          <a:xfrm>
            <a:off x="1444000" y="266475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in a </a:t>
            </a:r>
            <a:r>
              <a:rPr lang="en"/>
              <a:t>Broader</a:t>
            </a:r>
            <a:r>
              <a:rPr lang="en"/>
              <a:t> Conversation </a:t>
            </a:r>
            <a:endParaRPr/>
          </a:p>
        </p:txBody>
      </p:sp>
      <p:sp>
        <p:nvSpPr>
          <p:cNvPr id="621" name="Google Shape;621;p58"/>
          <p:cNvSpPr/>
          <p:nvPr/>
        </p:nvSpPr>
        <p:spPr>
          <a:xfrm>
            <a:off x="3112484" y="2620436"/>
            <a:ext cx="485154" cy="461700"/>
          </a:xfrm>
          <a:custGeom>
            <a:rect b="b" l="l" r="r" t="t"/>
            <a:pathLst>
              <a:path extrusionOk="0" h="9228" w="11633">
                <a:moveTo>
                  <a:pt x="7227" y="2193"/>
                </a:moveTo>
                <a:cubicBezTo>
                  <a:pt x="7085" y="2384"/>
                  <a:pt x="6989" y="2622"/>
                  <a:pt x="6989" y="2896"/>
                </a:cubicBezTo>
                <a:lnTo>
                  <a:pt x="6989" y="5098"/>
                </a:lnTo>
                <a:cubicBezTo>
                  <a:pt x="6989" y="5241"/>
                  <a:pt x="7037" y="5360"/>
                  <a:pt x="7108" y="5479"/>
                </a:cubicBezTo>
                <a:cubicBezTo>
                  <a:pt x="6954" y="5539"/>
                  <a:pt x="6787" y="5622"/>
                  <a:pt x="6656" y="5717"/>
                </a:cubicBezTo>
                <a:cubicBezTo>
                  <a:pt x="6632" y="2312"/>
                  <a:pt x="6692" y="2443"/>
                  <a:pt x="6608" y="2193"/>
                </a:cubicBezTo>
                <a:close/>
                <a:moveTo>
                  <a:pt x="5680" y="1"/>
                </a:moveTo>
                <a:cubicBezTo>
                  <a:pt x="5672" y="1"/>
                  <a:pt x="5664" y="1"/>
                  <a:pt x="5656" y="2"/>
                </a:cubicBezTo>
                <a:cubicBezTo>
                  <a:pt x="5561" y="26"/>
                  <a:pt x="5501" y="110"/>
                  <a:pt x="5513" y="217"/>
                </a:cubicBezTo>
                <a:lnTo>
                  <a:pt x="5846" y="1729"/>
                </a:lnTo>
                <a:lnTo>
                  <a:pt x="5263" y="1729"/>
                </a:lnTo>
                <a:lnTo>
                  <a:pt x="4965" y="336"/>
                </a:lnTo>
                <a:cubicBezTo>
                  <a:pt x="4955" y="255"/>
                  <a:pt x="4885" y="200"/>
                  <a:pt x="4805" y="200"/>
                </a:cubicBezTo>
                <a:cubicBezTo>
                  <a:pt x="4791" y="200"/>
                  <a:pt x="4777" y="201"/>
                  <a:pt x="4763" y="205"/>
                </a:cubicBezTo>
                <a:cubicBezTo>
                  <a:pt x="4668" y="217"/>
                  <a:pt x="4608" y="300"/>
                  <a:pt x="4620" y="407"/>
                </a:cubicBezTo>
                <a:lnTo>
                  <a:pt x="4906" y="1753"/>
                </a:lnTo>
                <a:lnTo>
                  <a:pt x="2417" y="1753"/>
                </a:lnTo>
                <a:cubicBezTo>
                  <a:pt x="1084" y="1753"/>
                  <a:pt x="0" y="2836"/>
                  <a:pt x="0" y="4170"/>
                </a:cubicBezTo>
                <a:lnTo>
                  <a:pt x="0" y="6289"/>
                </a:lnTo>
                <a:cubicBezTo>
                  <a:pt x="0" y="7018"/>
                  <a:pt x="582" y="7579"/>
                  <a:pt x="1279" y="7579"/>
                </a:cubicBezTo>
                <a:cubicBezTo>
                  <a:pt x="1367" y="7579"/>
                  <a:pt x="1457" y="7570"/>
                  <a:pt x="1548" y="7551"/>
                </a:cubicBezTo>
                <a:lnTo>
                  <a:pt x="1762" y="7503"/>
                </a:lnTo>
                <a:cubicBezTo>
                  <a:pt x="1858" y="7491"/>
                  <a:pt x="1917" y="7408"/>
                  <a:pt x="1905" y="7301"/>
                </a:cubicBezTo>
                <a:cubicBezTo>
                  <a:pt x="1885" y="7220"/>
                  <a:pt x="1822" y="7165"/>
                  <a:pt x="1737" y="7165"/>
                </a:cubicBezTo>
                <a:cubicBezTo>
                  <a:pt x="1722" y="7165"/>
                  <a:pt x="1707" y="7166"/>
                  <a:pt x="1691" y="7170"/>
                </a:cubicBezTo>
                <a:lnTo>
                  <a:pt x="1465" y="7206"/>
                </a:lnTo>
                <a:cubicBezTo>
                  <a:pt x="1399" y="7219"/>
                  <a:pt x="1334" y="7225"/>
                  <a:pt x="1270" y="7225"/>
                </a:cubicBezTo>
                <a:cubicBezTo>
                  <a:pt x="755" y="7225"/>
                  <a:pt x="322" y="6817"/>
                  <a:pt x="322" y="6277"/>
                </a:cubicBezTo>
                <a:lnTo>
                  <a:pt x="322" y="4158"/>
                </a:lnTo>
                <a:cubicBezTo>
                  <a:pt x="322" y="3015"/>
                  <a:pt x="1262" y="2074"/>
                  <a:pt x="2405" y="2074"/>
                </a:cubicBezTo>
                <a:lnTo>
                  <a:pt x="5846" y="2074"/>
                </a:lnTo>
                <a:cubicBezTo>
                  <a:pt x="6049" y="2074"/>
                  <a:pt x="6215" y="2241"/>
                  <a:pt x="6215" y="2443"/>
                </a:cubicBezTo>
                <a:lnTo>
                  <a:pt x="6215" y="5825"/>
                </a:lnTo>
                <a:cubicBezTo>
                  <a:pt x="6215" y="5979"/>
                  <a:pt x="6144" y="6122"/>
                  <a:pt x="6025" y="6217"/>
                </a:cubicBezTo>
                <a:cubicBezTo>
                  <a:pt x="5858" y="6348"/>
                  <a:pt x="6227" y="6229"/>
                  <a:pt x="2560" y="6968"/>
                </a:cubicBezTo>
                <a:cubicBezTo>
                  <a:pt x="2465" y="6991"/>
                  <a:pt x="2405" y="7075"/>
                  <a:pt x="2417" y="7182"/>
                </a:cubicBezTo>
                <a:cubicBezTo>
                  <a:pt x="2439" y="7258"/>
                  <a:pt x="2511" y="7314"/>
                  <a:pt x="2595" y="7314"/>
                </a:cubicBezTo>
                <a:cubicBezTo>
                  <a:pt x="2603" y="7314"/>
                  <a:pt x="2611" y="7314"/>
                  <a:pt x="2620" y="7313"/>
                </a:cubicBezTo>
                <a:lnTo>
                  <a:pt x="5203" y="6789"/>
                </a:lnTo>
                <a:lnTo>
                  <a:pt x="5203" y="6789"/>
                </a:lnTo>
                <a:cubicBezTo>
                  <a:pt x="5251" y="7360"/>
                  <a:pt x="5203" y="8027"/>
                  <a:pt x="4918" y="8396"/>
                </a:cubicBezTo>
                <a:cubicBezTo>
                  <a:pt x="4858" y="8480"/>
                  <a:pt x="4882" y="8575"/>
                  <a:pt x="4953" y="8634"/>
                </a:cubicBezTo>
                <a:cubicBezTo>
                  <a:pt x="4984" y="8660"/>
                  <a:pt x="5022" y="8672"/>
                  <a:pt x="5059" y="8672"/>
                </a:cubicBezTo>
                <a:cubicBezTo>
                  <a:pt x="5108" y="8672"/>
                  <a:pt x="5158" y="8651"/>
                  <a:pt x="5191" y="8611"/>
                </a:cubicBezTo>
                <a:cubicBezTo>
                  <a:pt x="5596" y="8075"/>
                  <a:pt x="5572" y="7170"/>
                  <a:pt x="5549" y="6729"/>
                </a:cubicBezTo>
                <a:cubicBezTo>
                  <a:pt x="5834" y="6670"/>
                  <a:pt x="5930" y="6670"/>
                  <a:pt x="6096" y="6587"/>
                </a:cubicBezTo>
                <a:lnTo>
                  <a:pt x="6096" y="6587"/>
                </a:lnTo>
                <a:cubicBezTo>
                  <a:pt x="6168" y="7372"/>
                  <a:pt x="6108" y="8325"/>
                  <a:pt x="5632" y="8956"/>
                </a:cubicBezTo>
                <a:cubicBezTo>
                  <a:pt x="5572" y="9027"/>
                  <a:pt x="5596" y="9134"/>
                  <a:pt x="5668" y="9194"/>
                </a:cubicBezTo>
                <a:cubicBezTo>
                  <a:pt x="5696" y="9217"/>
                  <a:pt x="5729" y="9228"/>
                  <a:pt x="5763" y="9228"/>
                </a:cubicBezTo>
                <a:cubicBezTo>
                  <a:pt x="5815" y="9228"/>
                  <a:pt x="5869" y="9202"/>
                  <a:pt x="5906" y="9158"/>
                </a:cubicBezTo>
                <a:cubicBezTo>
                  <a:pt x="6489" y="8396"/>
                  <a:pt x="6549" y="7229"/>
                  <a:pt x="6394" y="6301"/>
                </a:cubicBezTo>
                <a:cubicBezTo>
                  <a:pt x="6632" y="6098"/>
                  <a:pt x="6930" y="5777"/>
                  <a:pt x="7406" y="5777"/>
                </a:cubicBezTo>
                <a:cubicBezTo>
                  <a:pt x="7418" y="5777"/>
                  <a:pt x="7513" y="5813"/>
                  <a:pt x="7561" y="5813"/>
                </a:cubicBezTo>
                <a:cubicBezTo>
                  <a:pt x="7680" y="5813"/>
                  <a:pt x="7799" y="5777"/>
                  <a:pt x="7894" y="5717"/>
                </a:cubicBezTo>
                <a:lnTo>
                  <a:pt x="10978" y="3908"/>
                </a:lnTo>
                <a:cubicBezTo>
                  <a:pt x="11323" y="3693"/>
                  <a:pt x="11549" y="3324"/>
                  <a:pt x="11549" y="2919"/>
                </a:cubicBezTo>
                <a:cubicBezTo>
                  <a:pt x="11633" y="2241"/>
                  <a:pt x="11121" y="1729"/>
                  <a:pt x="10490" y="1729"/>
                </a:cubicBezTo>
                <a:cubicBezTo>
                  <a:pt x="10406" y="1729"/>
                  <a:pt x="10323" y="1812"/>
                  <a:pt x="10323" y="1895"/>
                </a:cubicBezTo>
                <a:cubicBezTo>
                  <a:pt x="10323" y="1991"/>
                  <a:pt x="10406" y="2062"/>
                  <a:pt x="10490" y="2062"/>
                </a:cubicBezTo>
                <a:cubicBezTo>
                  <a:pt x="10942" y="2062"/>
                  <a:pt x="11299" y="2419"/>
                  <a:pt x="11299" y="2860"/>
                </a:cubicBezTo>
                <a:cubicBezTo>
                  <a:pt x="11299" y="3146"/>
                  <a:pt x="11145" y="3419"/>
                  <a:pt x="10895" y="3562"/>
                </a:cubicBezTo>
                <a:lnTo>
                  <a:pt x="7811" y="5384"/>
                </a:lnTo>
                <a:cubicBezTo>
                  <a:pt x="7756" y="5416"/>
                  <a:pt x="7698" y="5430"/>
                  <a:pt x="7642" y="5430"/>
                </a:cubicBezTo>
                <a:cubicBezTo>
                  <a:pt x="7463" y="5430"/>
                  <a:pt x="7299" y="5288"/>
                  <a:pt x="7299" y="5098"/>
                </a:cubicBezTo>
                <a:lnTo>
                  <a:pt x="7299" y="2896"/>
                </a:lnTo>
                <a:cubicBezTo>
                  <a:pt x="7299" y="2431"/>
                  <a:pt x="7680" y="2074"/>
                  <a:pt x="8120" y="2074"/>
                </a:cubicBezTo>
                <a:lnTo>
                  <a:pt x="9704" y="2074"/>
                </a:lnTo>
                <a:cubicBezTo>
                  <a:pt x="9787" y="2074"/>
                  <a:pt x="9859" y="2003"/>
                  <a:pt x="9859" y="1907"/>
                </a:cubicBezTo>
                <a:cubicBezTo>
                  <a:pt x="9859" y="1824"/>
                  <a:pt x="9787" y="1753"/>
                  <a:pt x="9704" y="1753"/>
                </a:cubicBezTo>
                <a:lnTo>
                  <a:pt x="9061" y="1753"/>
                </a:lnTo>
                <a:lnTo>
                  <a:pt x="9347" y="407"/>
                </a:lnTo>
                <a:cubicBezTo>
                  <a:pt x="9359" y="312"/>
                  <a:pt x="9299" y="229"/>
                  <a:pt x="9204" y="205"/>
                </a:cubicBezTo>
                <a:cubicBezTo>
                  <a:pt x="9191" y="201"/>
                  <a:pt x="9179" y="200"/>
                  <a:pt x="9166" y="200"/>
                </a:cubicBezTo>
                <a:cubicBezTo>
                  <a:pt x="9094" y="200"/>
                  <a:pt x="9022" y="255"/>
                  <a:pt x="9001" y="336"/>
                </a:cubicBezTo>
                <a:lnTo>
                  <a:pt x="8704" y="1729"/>
                </a:lnTo>
                <a:lnTo>
                  <a:pt x="8120" y="1729"/>
                </a:lnTo>
                <a:lnTo>
                  <a:pt x="8454" y="217"/>
                </a:lnTo>
                <a:cubicBezTo>
                  <a:pt x="8466" y="121"/>
                  <a:pt x="8406" y="38"/>
                  <a:pt x="8311" y="2"/>
                </a:cubicBezTo>
                <a:cubicBezTo>
                  <a:pt x="8304" y="1"/>
                  <a:pt x="8296" y="1"/>
                  <a:pt x="8289" y="1"/>
                </a:cubicBezTo>
                <a:cubicBezTo>
                  <a:pt x="8212" y="1"/>
                  <a:pt x="8130" y="57"/>
                  <a:pt x="8108" y="133"/>
                </a:cubicBezTo>
                <a:lnTo>
                  <a:pt x="7751" y="1788"/>
                </a:lnTo>
                <a:cubicBezTo>
                  <a:pt x="7692" y="1812"/>
                  <a:pt x="7632" y="1836"/>
                  <a:pt x="7585" y="1848"/>
                </a:cubicBezTo>
                <a:lnTo>
                  <a:pt x="6263" y="1848"/>
                </a:lnTo>
                <a:cubicBezTo>
                  <a:pt x="6251" y="1836"/>
                  <a:pt x="6227" y="1836"/>
                  <a:pt x="6215" y="1824"/>
                </a:cubicBezTo>
                <a:lnTo>
                  <a:pt x="5858" y="133"/>
                </a:lnTo>
                <a:cubicBezTo>
                  <a:pt x="5847" y="57"/>
                  <a:pt x="5767" y="1"/>
                  <a:pt x="568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58"/>
          <p:cNvGrpSpPr/>
          <p:nvPr/>
        </p:nvGrpSpPr>
        <p:grpSpPr>
          <a:xfrm>
            <a:off x="7713797" y="2620422"/>
            <a:ext cx="485177" cy="461715"/>
            <a:chOff x="6664394" y="3346974"/>
            <a:chExt cx="353113" cy="351998"/>
          </a:xfrm>
        </p:grpSpPr>
        <p:sp>
          <p:nvSpPr>
            <p:cNvPr id="623" name="Google Shape;623;p58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8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58"/>
          <p:cNvGrpSpPr/>
          <p:nvPr/>
        </p:nvGrpSpPr>
        <p:grpSpPr>
          <a:xfrm>
            <a:off x="5480019" y="2618065"/>
            <a:ext cx="351443" cy="473450"/>
            <a:chOff x="2780300" y="3533225"/>
            <a:chExt cx="368775" cy="496800"/>
          </a:xfrm>
        </p:grpSpPr>
        <p:sp>
          <p:nvSpPr>
            <p:cNvPr id="629" name="Google Shape;629;p58"/>
            <p:cNvSpPr/>
            <p:nvPr/>
          </p:nvSpPr>
          <p:spPr>
            <a:xfrm>
              <a:off x="2932275" y="3669050"/>
              <a:ext cx="22700" cy="19475"/>
            </a:xfrm>
            <a:custGeom>
              <a:rect b="b" l="l" r="r" t="t"/>
              <a:pathLst>
                <a:path extrusionOk="0" h="779" w="908">
                  <a:moveTo>
                    <a:pt x="520" y="1"/>
                  </a:moveTo>
                  <a:cubicBezTo>
                    <a:pt x="173" y="1"/>
                    <a:pt x="0" y="419"/>
                    <a:pt x="246" y="663"/>
                  </a:cubicBezTo>
                  <a:cubicBezTo>
                    <a:pt x="325" y="742"/>
                    <a:pt x="422" y="778"/>
                    <a:pt x="517" y="778"/>
                  </a:cubicBezTo>
                  <a:cubicBezTo>
                    <a:pt x="717" y="778"/>
                    <a:pt x="908" y="623"/>
                    <a:pt x="908" y="388"/>
                  </a:cubicBezTo>
                  <a:cubicBezTo>
                    <a:pt x="908" y="174"/>
                    <a:pt x="734" y="1"/>
                    <a:pt x="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8"/>
            <p:cNvSpPr/>
            <p:nvPr/>
          </p:nvSpPr>
          <p:spPr>
            <a:xfrm>
              <a:off x="2780300" y="3533225"/>
              <a:ext cx="368775" cy="496800"/>
            </a:xfrm>
            <a:custGeom>
              <a:rect b="b" l="l" r="r" t="t"/>
              <a:pathLst>
                <a:path extrusionOk="0" h="19872" w="14751">
                  <a:moveTo>
                    <a:pt x="12421" y="777"/>
                  </a:moveTo>
                  <a:lnTo>
                    <a:pt x="12421" y="1552"/>
                  </a:lnTo>
                  <a:lnTo>
                    <a:pt x="2330" y="1552"/>
                  </a:lnTo>
                  <a:lnTo>
                    <a:pt x="2330" y="1164"/>
                  </a:lnTo>
                  <a:cubicBezTo>
                    <a:pt x="2330" y="950"/>
                    <a:pt x="2503" y="777"/>
                    <a:pt x="2717" y="777"/>
                  </a:cubicBezTo>
                  <a:close/>
                  <a:moveTo>
                    <a:pt x="5434" y="2328"/>
                  </a:moveTo>
                  <a:lnTo>
                    <a:pt x="5434" y="3105"/>
                  </a:lnTo>
                  <a:lnTo>
                    <a:pt x="4658" y="3105"/>
                  </a:lnTo>
                  <a:lnTo>
                    <a:pt x="4658" y="2328"/>
                  </a:lnTo>
                  <a:close/>
                  <a:moveTo>
                    <a:pt x="1941" y="3880"/>
                  </a:moveTo>
                  <a:lnTo>
                    <a:pt x="8152" y="3881"/>
                  </a:lnTo>
                  <a:cubicBezTo>
                    <a:pt x="8793" y="3881"/>
                    <a:pt x="9315" y="4402"/>
                    <a:pt x="9316" y="5045"/>
                  </a:cubicBezTo>
                  <a:lnTo>
                    <a:pt x="9316" y="5434"/>
                  </a:lnTo>
                  <a:lnTo>
                    <a:pt x="8152" y="5434"/>
                  </a:lnTo>
                  <a:cubicBezTo>
                    <a:pt x="8149" y="5434"/>
                    <a:pt x="8146" y="5434"/>
                    <a:pt x="8143" y="5434"/>
                  </a:cubicBezTo>
                  <a:cubicBezTo>
                    <a:pt x="7929" y="5434"/>
                    <a:pt x="7756" y="5607"/>
                    <a:pt x="7756" y="5821"/>
                  </a:cubicBezTo>
                  <a:cubicBezTo>
                    <a:pt x="7756" y="6036"/>
                    <a:pt x="7929" y="6209"/>
                    <a:pt x="8143" y="6209"/>
                  </a:cubicBezTo>
                  <a:cubicBezTo>
                    <a:pt x="8146" y="6209"/>
                    <a:pt x="8149" y="6209"/>
                    <a:pt x="8152" y="6209"/>
                  </a:cubicBezTo>
                  <a:lnTo>
                    <a:pt x="9316" y="6209"/>
                  </a:lnTo>
                  <a:lnTo>
                    <a:pt x="9316" y="6985"/>
                  </a:lnTo>
                  <a:lnTo>
                    <a:pt x="777" y="6985"/>
                  </a:lnTo>
                  <a:lnTo>
                    <a:pt x="777" y="5045"/>
                  </a:lnTo>
                  <a:cubicBezTo>
                    <a:pt x="778" y="4402"/>
                    <a:pt x="1298" y="3881"/>
                    <a:pt x="1941" y="3880"/>
                  </a:cubicBezTo>
                  <a:close/>
                  <a:moveTo>
                    <a:pt x="5823" y="13973"/>
                  </a:moveTo>
                  <a:cubicBezTo>
                    <a:pt x="6037" y="13973"/>
                    <a:pt x="6210" y="14147"/>
                    <a:pt x="6210" y="14362"/>
                  </a:cubicBezTo>
                  <a:lnTo>
                    <a:pt x="6210" y="14748"/>
                  </a:lnTo>
                  <a:lnTo>
                    <a:pt x="3881" y="14748"/>
                  </a:lnTo>
                  <a:lnTo>
                    <a:pt x="3881" y="14362"/>
                  </a:lnTo>
                  <a:cubicBezTo>
                    <a:pt x="3882" y="14147"/>
                    <a:pt x="4056" y="13973"/>
                    <a:pt x="4270" y="13973"/>
                  </a:cubicBezTo>
                  <a:close/>
                  <a:moveTo>
                    <a:pt x="9316" y="7762"/>
                  </a:moveTo>
                  <a:lnTo>
                    <a:pt x="9316" y="8538"/>
                  </a:lnTo>
                  <a:lnTo>
                    <a:pt x="8152" y="8538"/>
                  </a:lnTo>
                  <a:cubicBezTo>
                    <a:pt x="8149" y="8538"/>
                    <a:pt x="8146" y="8538"/>
                    <a:pt x="8143" y="8538"/>
                  </a:cubicBezTo>
                  <a:cubicBezTo>
                    <a:pt x="7929" y="8538"/>
                    <a:pt x="7756" y="8712"/>
                    <a:pt x="7756" y="8926"/>
                  </a:cubicBezTo>
                  <a:cubicBezTo>
                    <a:pt x="7756" y="9141"/>
                    <a:pt x="7930" y="9315"/>
                    <a:pt x="8145" y="9315"/>
                  </a:cubicBezTo>
                  <a:cubicBezTo>
                    <a:pt x="8147" y="9315"/>
                    <a:pt x="8150" y="9315"/>
                    <a:pt x="8152" y="9315"/>
                  </a:cubicBezTo>
                  <a:lnTo>
                    <a:pt x="9316" y="9315"/>
                  </a:lnTo>
                  <a:lnTo>
                    <a:pt x="9316" y="10091"/>
                  </a:lnTo>
                  <a:lnTo>
                    <a:pt x="8927" y="10091"/>
                  </a:lnTo>
                  <a:cubicBezTo>
                    <a:pt x="8924" y="10091"/>
                    <a:pt x="8921" y="10091"/>
                    <a:pt x="8918" y="10091"/>
                  </a:cubicBezTo>
                  <a:cubicBezTo>
                    <a:pt x="8706" y="10091"/>
                    <a:pt x="8532" y="10265"/>
                    <a:pt x="8532" y="10478"/>
                  </a:cubicBezTo>
                  <a:cubicBezTo>
                    <a:pt x="8532" y="10694"/>
                    <a:pt x="8707" y="10867"/>
                    <a:pt x="8920" y="10867"/>
                  </a:cubicBezTo>
                  <a:cubicBezTo>
                    <a:pt x="8923" y="10867"/>
                    <a:pt x="8925" y="10867"/>
                    <a:pt x="8927" y="10867"/>
                  </a:cubicBezTo>
                  <a:lnTo>
                    <a:pt x="9316" y="10867"/>
                  </a:lnTo>
                  <a:lnTo>
                    <a:pt x="9316" y="11644"/>
                  </a:lnTo>
                  <a:lnTo>
                    <a:pt x="8152" y="11644"/>
                  </a:lnTo>
                  <a:cubicBezTo>
                    <a:pt x="7936" y="11644"/>
                    <a:pt x="7763" y="11817"/>
                    <a:pt x="7763" y="12031"/>
                  </a:cubicBezTo>
                  <a:cubicBezTo>
                    <a:pt x="7763" y="12245"/>
                    <a:pt x="7936" y="12419"/>
                    <a:pt x="8152" y="12420"/>
                  </a:cubicBezTo>
                  <a:lnTo>
                    <a:pt x="9316" y="12420"/>
                  </a:lnTo>
                  <a:lnTo>
                    <a:pt x="9316" y="13584"/>
                  </a:lnTo>
                  <a:cubicBezTo>
                    <a:pt x="9315" y="14227"/>
                    <a:pt x="8793" y="14748"/>
                    <a:pt x="8152" y="14748"/>
                  </a:cubicBezTo>
                  <a:lnTo>
                    <a:pt x="6987" y="14748"/>
                  </a:lnTo>
                  <a:lnTo>
                    <a:pt x="6987" y="14362"/>
                  </a:lnTo>
                  <a:cubicBezTo>
                    <a:pt x="6987" y="13719"/>
                    <a:pt x="6465" y="13198"/>
                    <a:pt x="5823" y="13196"/>
                  </a:cubicBezTo>
                  <a:lnTo>
                    <a:pt x="4270" y="13196"/>
                  </a:lnTo>
                  <a:cubicBezTo>
                    <a:pt x="3627" y="13198"/>
                    <a:pt x="3106" y="13719"/>
                    <a:pt x="3106" y="14362"/>
                  </a:cubicBezTo>
                  <a:lnTo>
                    <a:pt x="3106" y="14749"/>
                  </a:lnTo>
                  <a:lnTo>
                    <a:pt x="1941" y="14749"/>
                  </a:lnTo>
                  <a:cubicBezTo>
                    <a:pt x="1298" y="14748"/>
                    <a:pt x="778" y="14228"/>
                    <a:pt x="777" y="13585"/>
                  </a:cubicBezTo>
                  <a:lnTo>
                    <a:pt x="777" y="7762"/>
                  </a:lnTo>
                  <a:close/>
                  <a:moveTo>
                    <a:pt x="5823" y="15524"/>
                  </a:moveTo>
                  <a:lnTo>
                    <a:pt x="5823" y="15913"/>
                  </a:lnTo>
                  <a:cubicBezTo>
                    <a:pt x="5823" y="16127"/>
                    <a:pt x="5648" y="16301"/>
                    <a:pt x="5434" y="16301"/>
                  </a:cubicBezTo>
                  <a:lnTo>
                    <a:pt x="4658" y="16301"/>
                  </a:lnTo>
                  <a:cubicBezTo>
                    <a:pt x="4443" y="16301"/>
                    <a:pt x="4270" y="16127"/>
                    <a:pt x="4270" y="15913"/>
                  </a:cubicBezTo>
                  <a:lnTo>
                    <a:pt x="4270" y="15524"/>
                  </a:lnTo>
                  <a:close/>
                  <a:moveTo>
                    <a:pt x="13585" y="777"/>
                  </a:moveTo>
                  <a:cubicBezTo>
                    <a:pt x="13799" y="777"/>
                    <a:pt x="13973" y="950"/>
                    <a:pt x="13973" y="1164"/>
                  </a:cubicBezTo>
                  <a:lnTo>
                    <a:pt x="13973" y="19096"/>
                  </a:lnTo>
                  <a:lnTo>
                    <a:pt x="13196" y="19096"/>
                  </a:lnTo>
                  <a:lnTo>
                    <a:pt x="13196" y="777"/>
                  </a:lnTo>
                  <a:close/>
                  <a:moveTo>
                    <a:pt x="2717" y="0"/>
                  </a:moveTo>
                  <a:cubicBezTo>
                    <a:pt x="2074" y="0"/>
                    <a:pt x="1553" y="522"/>
                    <a:pt x="1553" y="1164"/>
                  </a:cubicBezTo>
                  <a:lnTo>
                    <a:pt x="1553" y="1941"/>
                  </a:lnTo>
                  <a:cubicBezTo>
                    <a:pt x="1553" y="2155"/>
                    <a:pt x="1727" y="2328"/>
                    <a:pt x="1941" y="2328"/>
                  </a:cubicBezTo>
                  <a:lnTo>
                    <a:pt x="3882" y="2328"/>
                  </a:lnTo>
                  <a:lnTo>
                    <a:pt x="3882" y="3105"/>
                  </a:lnTo>
                  <a:lnTo>
                    <a:pt x="1941" y="3105"/>
                  </a:lnTo>
                  <a:cubicBezTo>
                    <a:pt x="870" y="3106"/>
                    <a:pt x="2" y="3974"/>
                    <a:pt x="1" y="5046"/>
                  </a:cubicBezTo>
                  <a:lnTo>
                    <a:pt x="1" y="13584"/>
                  </a:lnTo>
                  <a:cubicBezTo>
                    <a:pt x="2" y="14656"/>
                    <a:pt x="870" y="15524"/>
                    <a:pt x="1941" y="15525"/>
                  </a:cubicBezTo>
                  <a:lnTo>
                    <a:pt x="3494" y="15525"/>
                  </a:lnTo>
                  <a:lnTo>
                    <a:pt x="3494" y="15913"/>
                  </a:lnTo>
                  <a:cubicBezTo>
                    <a:pt x="3495" y="16556"/>
                    <a:pt x="4015" y="17077"/>
                    <a:pt x="4658" y="17078"/>
                  </a:cubicBezTo>
                  <a:lnTo>
                    <a:pt x="4658" y="19484"/>
                  </a:lnTo>
                  <a:cubicBezTo>
                    <a:pt x="4658" y="19699"/>
                    <a:pt x="4832" y="19872"/>
                    <a:pt x="5046" y="19872"/>
                  </a:cubicBezTo>
                  <a:cubicBezTo>
                    <a:pt x="5261" y="19872"/>
                    <a:pt x="5434" y="19699"/>
                    <a:pt x="5434" y="19484"/>
                  </a:cubicBezTo>
                  <a:lnTo>
                    <a:pt x="5434" y="17077"/>
                  </a:lnTo>
                  <a:cubicBezTo>
                    <a:pt x="6077" y="17077"/>
                    <a:pt x="6598" y="16556"/>
                    <a:pt x="6599" y="15913"/>
                  </a:cubicBezTo>
                  <a:lnTo>
                    <a:pt x="6599" y="15524"/>
                  </a:lnTo>
                  <a:lnTo>
                    <a:pt x="8152" y="15524"/>
                  </a:lnTo>
                  <a:cubicBezTo>
                    <a:pt x="9221" y="15524"/>
                    <a:pt x="10092" y="14654"/>
                    <a:pt x="10092" y="13584"/>
                  </a:cubicBezTo>
                  <a:lnTo>
                    <a:pt x="10092" y="5045"/>
                  </a:lnTo>
                  <a:cubicBezTo>
                    <a:pt x="10092" y="3975"/>
                    <a:pt x="9222" y="3105"/>
                    <a:pt x="8152" y="3105"/>
                  </a:cubicBezTo>
                  <a:lnTo>
                    <a:pt x="6210" y="3105"/>
                  </a:lnTo>
                  <a:lnTo>
                    <a:pt x="6210" y="2328"/>
                  </a:lnTo>
                  <a:lnTo>
                    <a:pt x="12421" y="2328"/>
                  </a:lnTo>
                  <a:lnTo>
                    <a:pt x="12421" y="15524"/>
                  </a:lnTo>
                  <a:lnTo>
                    <a:pt x="11645" y="15524"/>
                  </a:lnTo>
                  <a:lnTo>
                    <a:pt x="11645" y="15137"/>
                  </a:lnTo>
                  <a:cubicBezTo>
                    <a:pt x="11645" y="14922"/>
                    <a:pt x="11470" y="14749"/>
                    <a:pt x="11256" y="14749"/>
                  </a:cubicBezTo>
                  <a:cubicBezTo>
                    <a:pt x="11042" y="14749"/>
                    <a:pt x="10867" y="14922"/>
                    <a:pt x="10867" y="15137"/>
                  </a:cubicBezTo>
                  <a:lnTo>
                    <a:pt x="10867" y="15913"/>
                  </a:lnTo>
                  <a:cubicBezTo>
                    <a:pt x="10868" y="16127"/>
                    <a:pt x="11042" y="16301"/>
                    <a:pt x="11256" y="16301"/>
                  </a:cubicBezTo>
                  <a:lnTo>
                    <a:pt x="12421" y="16301"/>
                  </a:lnTo>
                  <a:lnTo>
                    <a:pt x="12421" y="19483"/>
                  </a:lnTo>
                  <a:cubicBezTo>
                    <a:pt x="12420" y="19697"/>
                    <a:pt x="12595" y="19872"/>
                    <a:pt x="12809" y="19872"/>
                  </a:cubicBezTo>
                  <a:lnTo>
                    <a:pt x="14362" y="19872"/>
                  </a:lnTo>
                  <a:cubicBezTo>
                    <a:pt x="14576" y="19872"/>
                    <a:pt x="14749" y="19697"/>
                    <a:pt x="14750" y="19483"/>
                  </a:cubicBezTo>
                  <a:lnTo>
                    <a:pt x="14750" y="1164"/>
                  </a:lnTo>
                  <a:cubicBezTo>
                    <a:pt x="14749" y="522"/>
                    <a:pt x="14228" y="0"/>
                    <a:pt x="13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58"/>
          <p:cNvGrpSpPr/>
          <p:nvPr/>
        </p:nvGrpSpPr>
        <p:grpSpPr>
          <a:xfrm>
            <a:off x="948664" y="2618066"/>
            <a:ext cx="473450" cy="473450"/>
            <a:chOff x="4143525" y="5726600"/>
            <a:chExt cx="496800" cy="496800"/>
          </a:xfrm>
        </p:grpSpPr>
        <p:sp>
          <p:nvSpPr>
            <p:cNvPr id="632" name="Google Shape;632;p58"/>
            <p:cNvSpPr/>
            <p:nvPr/>
          </p:nvSpPr>
          <p:spPr>
            <a:xfrm>
              <a:off x="4259575" y="5807125"/>
              <a:ext cx="22725" cy="19450"/>
            </a:xfrm>
            <a:custGeom>
              <a:rect b="b" l="l" r="r" t="t"/>
              <a:pathLst>
                <a:path extrusionOk="0" h="778" w="909">
                  <a:moveTo>
                    <a:pt x="521" y="0"/>
                  </a:moveTo>
                  <a:cubicBezTo>
                    <a:pt x="174" y="0"/>
                    <a:pt x="1" y="418"/>
                    <a:pt x="245" y="662"/>
                  </a:cubicBezTo>
                  <a:cubicBezTo>
                    <a:pt x="325" y="742"/>
                    <a:pt x="422" y="777"/>
                    <a:pt x="518" y="777"/>
                  </a:cubicBezTo>
                  <a:cubicBezTo>
                    <a:pt x="717" y="777"/>
                    <a:pt x="908" y="622"/>
                    <a:pt x="908" y="389"/>
                  </a:cubicBezTo>
                  <a:cubicBezTo>
                    <a:pt x="908" y="173"/>
                    <a:pt x="735" y="0"/>
                    <a:pt x="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8"/>
            <p:cNvSpPr/>
            <p:nvPr/>
          </p:nvSpPr>
          <p:spPr>
            <a:xfrm>
              <a:off x="4143525" y="5726600"/>
              <a:ext cx="496800" cy="496800"/>
            </a:xfrm>
            <a:custGeom>
              <a:rect b="b" l="l" r="r" t="t"/>
              <a:pathLst>
                <a:path extrusionOk="0" h="19872" w="19872">
                  <a:moveTo>
                    <a:pt x="9936" y="776"/>
                  </a:moveTo>
                  <a:cubicBezTo>
                    <a:pt x="14902" y="776"/>
                    <a:pt x="19096" y="4970"/>
                    <a:pt x="19096" y="9935"/>
                  </a:cubicBezTo>
                  <a:cubicBezTo>
                    <a:pt x="19096" y="14900"/>
                    <a:pt x="14902" y="19095"/>
                    <a:pt x="9936" y="19095"/>
                  </a:cubicBezTo>
                  <a:cubicBezTo>
                    <a:pt x="4971" y="19095"/>
                    <a:pt x="777" y="14900"/>
                    <a:pt x="777" y="9935"/>
                  </a:cubicBezTo>
                  <a:cubicBezTo>
                    <a:pt x="777" y="4971"/>
                    <a:pt x="4971" y="776"/>
                    <a:pt x="9936" y="776"/>
                  </a:cubicBezTo>
                  <a:close/>
                  <a:moveTo>
                    <a:pt x="9936" y="0"/>
                  </a:moveTo>
                  <a:cubicBezTo>
                    <a:pt x="4580" y="0"/>
                    <a:pt x="0" y="4572"/>
                    <a:pt x="0" y="9935"/>
                  </a:cubicBezTo>
                  <a:cubicBezTo>
                    <a:pt x="0" y="15292"/>
                    <a:pt x="4573" y="19872"/>
                    <a:pt x="9936" y="19872"/>
                  </a:cubicBezTo>
                  <a:cubicBezTo>
                    <a:pt x="15292" y="19872"/>
                    <a:pt x="19872" y="15300"/>
                    <a:pt x="19872" y="9935"/>
                  </a:cubicBezTo>
                  <a:cubicBezTo>
                    <a:pt x="19872" y="4579"/>
                    <a:pt x="15299" y="0"/>
                    <a:pt x="99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>
              <a:off x="4185250" y="5768300"/>
              <a:ext cx="413375" cy="413375"/>
            </a:xfrm>
            <a:custGeom>
              <a:rect b="b" l="l" r="r" t="t"/>
              <a:pathLst>
                <a:path extrusionOk="0" h="16535" w="16535">
                  <a:moveTo>
                    <a:pt x="8267" y="0"/>
                  </a:moveTo>
                  <a:cubicBezTo>
                    <a:pt x="7023" y="0"/>
                    <a:pt x="5706" y="288"/>
                    <a:pt x="4655" y="789"/>
                  </a:cubicBezTo>
                  <a:cubicBezTo>
                    <a:pt x="4465" y="883"/>
                    <a:pt x="4386" y="1113"/>
                    <a:pt x="4476" y="1304"/>
                  </a:cubicBezTo>
                  <a:cubicBezTo>
                    <a:pt x="4542" y="1443"/>
                    <a:pt x="4682" y="1525"/>
                    <a:pt x="4827" y="1525"/>
                  </a:cubicBezTo>
                  <a:cubicBezTo>
                    <a:pt x="4881" y="1525"/>
                    <a:pt x="4936" y="1514"/>
                    <a:pt x="4989" y="1489"/>
                  </a:cubicBezTo>
                  <a:cubicBezTo>
                    <a:pt x="5940" y="1037"/>
                    <a:pt x="7134" y="777"/>
                    <a:pt x="8267" y="777"/>
                  </a:cubicBezTo>
                  <a:cubicBezTo>
                    <a:pt x="12327" y="777"/>
                    <a:pt x="15758" y="4207"/>
                    <a:pt x="15758" y="8267"/>
                  </a:cubicBezTo>
                  <a:cubicBezTo>
                    <a:pt x="15758" y="12328"/>
                    <a:pt x="12327" y="15759"/>
                    <a:pt x="8267" y="15759"/>
                  </a:cubicBezTo>
                  <a:cubicBezTo>
                    <a:pt x="4207" y="15759"/>
                    <a:pt x="777" y="12328"/>
                    <a:pt x="777" y="8267"/>
                  </a:cubicBezTo>
                  <a:cubicBezTo>
                    <a:pt x="777" y="6414"/>
                    <a:pt x="1457" y="4585"/>
                    <a:pt x="2644" y="3253"/>
                  </a:cubicBezTo>
                  <a:cubicBezTo>
                    <a:pt x="2786" y="3093"/>
                    <a:pt x="2772" y="2847"/>
                    <a:pt x="2611" y="2704"/>
                  </a:cubicBezTo>
                  <a:cubicBezTo>
                    <a:pt x="2538" y="2638"/>
                    <a:pt x="2446" y="2606"/>
                    <a:pt x="2354" y="2606"/>
                  </a:cubicBezTo>
                  <a:cubicBezTo>
                    <a:pt x="2247" y="2606"/>
                    <a:pt x="2140" y="2650"/>
                    <a:pt x="2064" y="2736"/>
                  </a:cubicBezTo>
                  <a:cubicBezTo>
                    <a:pt x="753" y="4210"/>
                    <a:pt x="1" y="6226"/>
                    <a:pt x="1" y="8267"/>
                  </a:cubicBezTo>
                  <a:cubicBezTo>
                    <a:pt x="1" y="12759"/>
                    <a:pt x="3769" y="16534"/>
                    <a:pt x="8267" y="16534"/>
                  </a:cubicBezTo>
                  <a:cubicBezTo>
                    <a:pt x="12758" y="16534"/>
                    <a:pt x="16534" y="12767"/>
                    <a:pt x="16534" y="8267"/>
                  </a:cubicBezTo>
                  <a:cubicBezTo>
                    <a:pt x="16534" y="3776"/>
                    <a:pt x="12766" y="0"/>
                    <a:pt x="82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8"/>
            <p:cNvSpPr/>
            <p:nvPr/>
          </p:nvSpPr>
          <p:spPr>
            <a:xfrm>
              <a:off x="4265775" y="5848850"/>
              <a:ext cx="252325" cy="252275"/>
            </a:xfrm>
            <a:custGeom>
              <a:rect b="b" l="l" r="r" t="t"/>
              <a:pathLst>
                <a:path extrusionOk="0" h="10091" w="10093">
                  <a:moveTo>
                    <a:pt x="6210" y="777"/>
                  </a:moveTo>
                  <a:lnTo>
                    <a:pt x="6210" y="3494"/>
                  </a:lnTo>
                  <a:cubicBezTo>
                    <a:pt x="6210" y="3708"/>
                    <a:pt x="6384" y="3881"/>
                    <a:pt x="6599" y="3881"/>
                  </a:cubicBezTo>
                  <a:lnTo>
                    <a:pt x="9316" y="3881"/>
                  </a:lnTo>
                  <a:lnTo>
                    <a:pt x="9316" y="6210"/>
                  </a:lnTo>
                  <a:lnTo>
                    <a:pt x="6599" y="6210"/>
                  </a:lnTo>
                  <a:cubicBezTo>
                    <a:pt x="6384" y="6210"/>
                    <a:pt x="6210" y="6384"/>
                    <a:pt x="6210" y="6598"/>
                  </a:cubicBezTo>
                  <a:lnTo>
                    <a:pt x="6210" y="9315"/>
                  </a:lnTo>
                  <a:lnTo>
                    <a:pt x="3881" y="9315"/>
                  </a:lnTo>
                  <a:lnTo>
                    <a:pt x="3881" y="6598"/>
                  </a:lnTo>
                  <a:cubicBezTo>
                    <a:pt x="3881" y="6384"/>
                    <a:pt x="3708" y="6210"/>
                    <a:pt x="3494" y="6210"/>
                  </a:cubicBezTo>
                  <a:lnTo>
                    <a:pt x="777" y="6210"/>
                  </a:lnTo>
                  <a:lnTo>
                    <a:pt x="777" y="3881"/>
                  </a:lnTo>
                  <a:lnTo>
                    <a:pt x="3494" y="3881"/>
                  </a:lnTo>
                  <a:cubicBezTo>
                    <a:pt x="3708" y="3881"/>
                    <a:pt x="3881" y="3708"/>
                    <a:pt x="3881" y="3494"/>
                  </a:cubicBezTo>
                  <a:lnTo>
                    <a:pt x="3881" y="777"/>
                  </a:lnTo>
                  <a:close/>
                  <a:moveTo>
                    <a:pt x="3494" y="1"/>
                  </a:moveTo>
                  <a:cubicBezTo>
                    <a:pt x="3279" y="1"/>
                    <a:pt x="3106" y="174"/>
                    <a:pt x="3106" y="388"/>
                  </a:cubicBezTo>
                  <a:lnTo>
                    <a:pt x="3106" y="3105"/>
                  </a:lnTo>
                  <a:lnTo>
                    <a:pt x="388" y="3105"/>
                  </a:lnTo>
                  <a:cubicBezTo>
                    <a:pt x="174" y="3105"/>
                    <a:pt x="1" y="3279"/>
                    <a:pt x="1" y="3494"/>
                  </a:cubicBezTo>
                  <a:lnTo>
                    <a:pt x="1" y="6598"/>
                  </a:lnTo>
                  <a:cubicBezTo>
                    <a:pt x="1" y="6812"/>
                    <a:pt x="174" y="6987"/>
                    <a:pt x="388" y="6987"/>
                  </a:cubicBezTo>
                  <a:lnTo>
                    <a:pt x="3106" y="6987"/>
                  </a:lnTo>
                  <a:lnTo>
                    <a:pt x="3106" y="9703"/>
                  </a:lnTo>
                  <a:cubicBezTo>
                    <a:pt x="3106" y="9918"/>
                    <a:pt x="3279" y="10091"/>
                    <a:pt x="3494" y="10091"/>
                  </a:cubicBezTo>
                  <a:lnTo>
                    <a:pt x="6599" y="10091"/>
                  </a:lnTo>
                  <a:cubicBezTo>
                    <a:pt x="6813" y="10091"/>
                    <a:pt x="6987" y="9918"/>
                    <a:pt x="6987" y="9703"/>
                  </a:cubicBezTo>
                  <a:lnTo>
                    <a:pt x="6987" y="6987"/>
                  </a:lnTo>
                  <a:lnTo>
                    <a:pt x="9703" y="6987"/>
                  </a:lnTo>
                  <a:cubicBezTo>
                    <a:pt x="9918" y="6987"/>
                    <a:pt x="10092" y="6812"/>
                    <a:pt x="10092" y="6598"/>
                  </a:cubicBezTo>
                  <a:lnTo>
                    <a:pt x="10092" y="3492"/>
                  </a:lnTo>
                  <a:cubicBezTo>
                    <a:pt x="10092" y="3278"/>
                    <a:pt x="9918" y="3105"/>
                    <a:pt x="9703" y="3105"/>
                  </a:cubicBezTo>
                  <a:lnTo>
                    <a:pt x="6987" y="3105"/>
                  </a:lnTo>
                  <a:lnTo>
                    <a:pt x="6987" y="388"/>
                  </a:lnTo>
                  <a:cubicBezTo>
                    <a:pt x="6987" y="174"/>
                    <a:pt x="6812" y="1"/>
                    <a:pt x="65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9"/>
          <p:cNvSpPr txBox="1"/>
          <p:nvPr>
            <p:ph idx="2" type="title"/>
          </p:nvPr>
        </p:nvSpPr>
        <p:spPr>
          <a:xfrm>
            <a:off x="1444000" y="266475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Related Topics for Discussion</a:t>
            </a:r>
            <a:endParaRPr/>
          </a:p>
        </p:txBody>
      </p:sp>
      <p:sp>
        <p:nvSpPr>
          <p:cNvPr id="642" name="Google Shape;642;p59"/>
          <p:cNvSpPr txBox="1"/>
          <p:nvPr>
            <p:ph type="title"/>
          </p:nvPr>
        </p:nvSpPr>
        <p:spPr>
          <a:xfrm>
            <a:off x="2021400" y="1269963"/>
            <a:ext cx="23703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Intermittent</a:t>
            </a:r>
            <a:r>
              <a:rPr lang="en"/>
              <a:t> Fasting</a:t>
            </a:r>
            <a:endParaRPr/>
          </a:p>
        </p:txBody>
      </p:sp>
      <p:sp>
        <p:nvSpPr>
          <p:cNvPr id="643" name="Google Shape;643;p59"/>
          <p:cNvSpPr txBox="1"/>
          <p:nvPr>
            <p:ph idx="1" type="subTitle"/>
          </p:nvPr>
        </p:nvSpPr>
        <p:spPr>
          <a:xfrm>
            <a:off x="4546500" y="1312288"/>
            <a:ext cx="34236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recent studies, intermittent fasting has been shown to </a:t>
            </a:r>
            <a:r>
              <a:rPr b="1" lang="en"/>
              <a:t>induce</a:t>
            </a:r>
            <a:r>
              <a:rPr b="1" lang="en"/>
              <a:t> and promote </a:t>
            </a:r>
            <a:r>
              <a:rPr b="1" lang="en"/>
              <a:t>autophagy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implies cells remain efficient and healthy.</a:t>
            </a:r>
            <a:endParaRPr/>
          </a:p>
        </p:txBody>
      </p:sp>
      <p:sp>
        <p:nvSpPr>
          <p:cNvPr id="644" name="Google Shape;644;p59"/>
          <p:cNvSpPr txBox="1"/>
          <p:nvPr>
            <p:ph idx="3" type="title"/>
          </p:nvPr>
        </p:nvSpPr>
        <p:spPr>
          <a:xfrm>
            <a:off x="2671663" y="2293888"/>
            <a:ext cx="17832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Control</a:t>
            </a:r>
            <a:endParaRPr/>
          </a:p>
        </p:txBody>
      </p:sp>
      <p:sp>
        <p:nvSpPr>
          <p:cNvPr id="645" name="Google Shape;645;p59"/>
          <p:cNvSpPr txBox="1"/>
          <p:nvPr>
            <p:ph idx="4" type="subTitle"/>
          </p:nvPr>
        </p:nvSpPr>
        <p:spPr>
          <a:xfrm>
            <a:off x="4599950" y="2293888"/>
            <a:ext cx="34236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</a:t>
            </a:r>
            <a:r>
              <a:rPr lang="en"/>
              <a:t> </a:t>
            </a:r>
            <a:r>
              <a:rPr lang="en"/>
              <a:t>autophagy</a:t>
            </a:r>
            <a:r>
              <a:rPr lang="en"/>
              <a:t> in mice cells </a:t>
            </a:r>
            <a:r>
              <a:rPr b="1" lang="en"/>
              <a:t>enhances insulin signaling</a:t>
            </a:r>
            <a:r>
              <a:rPr lang="en"/>
              <a:t> and can aid in diabetic therapy.</a:t>
            </a:r>
            <a:endParaRPr/>
          </a:p>
        </p:txBody>
      </p:sp>
      <p:sp>
        <p:nvSpPr>
          <p:cNvPr id="646" name="Google Shape;646;p59"/>
          <p:cNvSpPr/>
          <p:nvPr/>
        </p:nvSpPr>
        <p:spPr>
          <a:xfrm>
            <a:off x="1782000" y="1269950"/>
            <a:ext cx="691200" cy="69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"/>
          <p:cNvSpPr/>
          <p:nvPr/>
        </p:nvSpPr>
        <p:spPr>
          <a:xfrm>
            <a:off x="1835400" y="2293875"/>
            <a:ext cx="691200" cy="69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59"/>
          <p:cNvCxnSpPr/>
          <p:nvPr/>
        </p:nvCxnSpPr>
        <p:spPr>
          <a:xfrm rot="10800000">
            <a:off x="0" y="1615563"/>
            <a:ext cx="1782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59"/>
          <p:cNvCxnSpPr/>
          <p:nvPr/>
        </p:nvCxnSpPr>
        <p:spPr>
          <a:xfrm rot="10800000">
            <a:off x="0" y="2639488"/>
            <a:ext cx="1835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" name="Google Shape;650;p59"/>
          <p:cNvGrpSpPr/>
          <p:nvPr/>
        </p:nvGrpSpPr>
        <p:grpSpPr>
          <a:xfrm>
            <a:off x="1933577" y="1378835"/>
            <a:ext cx="388038" cy="473450"/>
            <a:chOff x="1725025" y="4460275"/>
            <a:chExt cx="407175" cy="496800"/>
          </a:xfrm>
        </p:grpSpPr>
        <p:sp>
          <p:nvSpPr>
            <p:cNvPr id="651" name="Google Shape;651;p59"/>
            <p:cNvSpPr/>
            <p:nvPr/>
          </p:nvSpPr>
          <p:spPr>
            <a:xfrm>
              <a:off x="2012850" y="4621350"/>
              <a:ext cx="22700" cy="19450"/>
            </a:xfrm>
            <a:custGeom>
              <a:rect b="b" l="l" r="r" t="t"/>
              <a:pathLst>
                <a:path extrusionOk="0" h="778" w="908">
                  <a:moveTo>
                    <a:pt x="520" y="0"/>
                  </a:moveTo>
                  <a:cubicBezTo>
                    <a:pt x="173" y="0"/>
                    <a:pt x="0" y="418"/>
                    <a:pt x="246" y="662"/>
                  </a:cubicBezTo>
                  <a:cubicBezTo>
                    <a:pt x="325" y="742"/>
                    <a:pt x="422" y="777"/>
                    <a:pt x="518" y="777"/>
                  </a:cubicBezTo>
                  <a:cubicBezTo>
                    <a:pt x="717" y="777"/>
                    <a:pt x="908" y="622"/>
                    <a:pt x="908" y="388"/>
                  </a:cubicBezTo>
                  <a:cubicBezTo>
                    <a:pt x="908" y="174"/>
                    <a:pt x="734" y="0"/>
                    <a:pt x="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2047600" y="4642050"/>
              <a:ext cx="45950" cy="96975"/>
            </a:xfrm>
            <a:custGeom>
              <a:rect b="b" l="l" r="r" t="t"/>
              <a:pathLst>
                <a:path extrusionOk="0" h="3879" w="1838">
                  <a:moveTo>
                    <a:pt x="436" y="1"/>
                  </a:moveTo>
                  <a:cubicBezTo>
                    <a:pt x="350" y="1"/>
                    <a:pt x="262" y="30"/>
                    <a:pt x="191" y="90"/>
                  </a:cubicBezTo>
                  <a:cubicBezTo>
                    <a:pt x="23" y="227"/>
                    <a:pt x="0" y="474"/>
                    <a:pt x="141" y="640"/>
                  </a:cubicBezTo>
                  <a:cubicBezTo>
                    <a:pt x="714" y="1335"/>
                    <a:pt x="1056" y="2398"/>
                    <a:pt x="1056" y="3483"/>
                  </a:cubicBezTo>
                  <a:cubicBezTo>
                    <a:pt x="1052" y="3701"/>
                    <a:pt x="1227" y="3879"/>
                    <a:pt x="1445" y="3879"/>
                  </a:cubicBezTo>
                  <a:cubicBezTo>
                    <a:pt x="1661" y="3879"/>
                    <a:pt x="1837" y="3701"/>
                    <a:pt x="1832" y="3483"/>
                  </a:cubicBezTo>
                  <a:cubicBezTo>
                    <a:pt x="1832" y="2224"/>
                    <a:pt x="1424" y="977"/>
                    <a:pt x="739" y="146"/>
                  </a:cubicBezTo>
                  <a:cubicBezTo>
                    <a:pt x="663" y="51"/>
                    <a:pt x="550" y="1"/>
                    <a:pt x="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1725025" y="4460275"/>
              <a:ext cx="407175" cy="496800"/>
            </a:xfrm>
            <a:custGeom>
              <a:rect b="b" l="l" r="r" t="t"/>
              <a:pathLst>
                <a:path extrusionOk="0" h="19872" w="16287">
                  <a:moveTo>
                    <a:pt x="2883" y="1789"/>
                  </a:moveTo>
                  <a:lnTo>
                    <a:pt x="2883" y="1789"/>
                  </a:lnTo>
                  <a:cubicBezTo>
                    <a:pt x="5160" y="1875"/>
                    <a:pt x="6987" y="3756"/>
                    <a:pt x="6987" y="6055"/>
                  </a:cubicBezTo>
                  <a:lnTo>
                    <a:pt x="6987" y="6182"/>
                  </a:lnTo>
                  <a:cubicBezTo>
                    <a:pt x="6394" y="5828"/>
                    <a:pt x="5701" y="4895"/>
                    <a:pt x="4395" y="4895"/>
                  </a:cubicBezTo>
                  <a:cubicBezTo>
                    <a:pt x="4109" y="4895"/>
                    <a:pt x="3792" y="4940"/>
                    <a:pt x="3441" y="5046"/>
                  </a:cubicBezTo>
                  <a:cubicBezTo>
                    <a:pt x="2762" y="4304"/>
                    <a:pt x="2369" y="3345"/>
                    <a:pt x="2334" y="2339"/>
                  </a:cubicBezTo>
                  <a:lnTo>
                    <a:pt x="2334" y="2339"/>
                  </a:lnTo>
                  <a:lnTo>
                    <a:pt x="3996" y="4001"/>
                  </a:lnTo>
                  <a:cubicBezTo>
                    <a:pt x="4072" y="4080"/>
                    <a:pt x="4174" y="4120"/>
                    <a:pt x="4275" y="4120"/>
                  </a:cubicBezTo>
                  <a:cubicBezTo>
                    <a:pt x="4375" y="4120"/>
                    <a:pt x="4474" y="4082"/>
                    <a:pt x="4550" y="4006"/>
                  </a:cubicBezTo>
                  <a:cubicBezTo>
                    <a:pt x="4704" y="3852"/>
                    <a:pt x="4702" y="3603"/>
                    <a:pt x="4545" y="3451"/>
                  </a:cubicBezTo>
                  <a:lnTo>
                    <a:pt x="2883" y="1789"/>
                  </a:lnTo>
                  <a:close/>
                  <a:moveTo>
                    <a:pt x="9704" y="777"/>
                  </a:moveTo>
                  <a:cubicBezTo>
                    <a:pt x="9803" y="777"/>
                    <a:pt x="9903" y="815"/>
                    <a:pt x="9978" y="891"/>
                  </a:cubicBezTo>
                  <a:cubicBezTo>
                    <a:pt x="10130" y="1042"/>
                    <a:pt x="10130" y="1288"/>
                    <a:pt x="9978" y="1440"/>
                  </a:cubicBezTo>
                  <a:cubicBezTo>
                    <a:pt x="9054" y="2359"/>
                    <a:pt x="8536" y="3610"/>
                    <a:pt x="8540" y="4913"/>
                  </a:cubicBezTo>
                  <a:lnTo>
                    <a:pt x="8540" y="6441"/>
                  </a:lnTo>
                  <a:cubicBezTo>
                    <a:pt x="8408" y="6462"/>
                    <a:pt x="8276" y="6473"/>
                    <a:pt x="8143" y="6473"/>
                  </a:cubicBezTo>
                  <a:cubicBezTo>
                    <a:pt x="8017" y="6473"/>
                    <a:pt x="7890" y="6463"/>
                    <a:pt x="7764" y="6443"/>
                  </a:cubicBezTo>
                  <a:lnTo>
                    <a:pt x="7764" y="4913"/>
                  </a:lnTo>
                  <a:cubicBezTo>
                    <a:pt x="7760" y="3403"/>
                    <a:pt x="8359" y="1955"/>
                    <a:pt x="9430" y="891"/>
                  </a:cubicBezTo>
                  <a:cubicBezTo>
                    <a:pt x="9505" y="815"/>
                    <a:pt x="9605" y="777"/>
                    <a:pt x="9704" y="777"/>
                  </a:cubicBezTo>
                  <a:close/>
                  <a:moveTo>
                    <a:pt x="11845" y="5672"/>
                  </a:moveTo>
                  <a:cubicBezTo>
                    <a:pt x="12835" y="5672"/>
                    <a:pt x="13760" y="6213"/>
                    <a:pt x="14451" y="7198"/>
                  </a:cubicBezTo>
                  <a:cubicBezTo>
                    <a:pt x="15125" y="8160"/>
                    <a:pt x="15513" y="9456"/>
                    <a:pt x="15513" y="10754"/>
                  </a:cubicBezTo>
                  <a:cubicBezTo>
                    <a:pt x="15513" y="12368"/>
                    <a:pt x="14922" y="14490"/>
                    <a:pt x="14008" y="16159"/>
                  </a:cubicBezTo>
                  <a:cubicBezTo>
                    <a:pt x="13409" y="17254"/>
                    <a:pt x="12152" y="19089"/>
                    <a:pt x="10467" y="19096"/>
                  </a:cubicBezTo>
                  <a:cubicBezTo>
                    <a:pt x="10301" y="19075"/>
                    <a:pt x="9616" y="18830"/>
                    <a:pt x="9413" y="18697"/>
                  </a:cubicBezTo>
                  <a:cubicBezTo>
                    <a:pt x="9087" y="18481"/>
                    <a:pt x="8707" y="18366"/>
                    <a:pt x="8319" y="18366"/>
                  </a:cubicBezTo>
                  <a:cubicBezTo>
                    <a:pt x="8261" y="18366"/>
                    <a:pt x="8203" y="18369"/>
                    <a:pt x="8145" y="18374"/>
                  </a:cubicBezTo>
                  <a:cubicBezTo>
                    <a:pt x="8087" y="18369"/>
                    <a:pt x="8029" y="18366"/>
                    <a:pt x="7971" y="18366"/>
                  </a:cubicBezTo>
                  <a:cubicBezTo>
                    <a:pt x="7583" y="18366"/>
                    <a:pt x="7202" y="18481"/>
                    <a:pt x="6877" y="18697"/>
                  </a:cubicBezTo>
                  <a:cubicBezTo>
                    <a:pt x="6674" y="18830"/>
                    <a:pt x="5989" y="19075"/>
                    <a:pt x="5822" y="19096"/>
                  </a:cubicBezTo>
                  <a:cubicBezTo>
                    <a:pt x="4137" y="19089"/>
                    <a:pt x="2882" y="17254"/>
                    <a:pt x="2282" y="16159"/>
                  </a:cubicBezTo>
                  <a:cubicBezTo>
                    <a:pt x="1369" y="14489"/>
                    <a:pt x="778" y="12368"/>
                    <a:pt x="778" y="10754"/>
                  </a:cubicBezTo>
                  <a:cubicBezTo>
                    <a:pt x="778" y="8514"/>
                    <a:pt x="1910" y="6454"/>
                    <a:pt x="3471" y="5855"/>
                  </a:cubicBezTo>
                  <a:cubicBezTo>
                    <a:pt x="3783" y="5736"/>
                    <a:pt x="4114" y="5673"/>
                    <a:pt x="4448" y="5672"/>
                  </a:cubicBezTo>
                  <a:lnTo>
                    <a:pt x="4454" y="5672"/>
                  </a:lnTo>
                  <a:cubicBezTo>
                    <a:pt x="5401" y="5672"/>
                    <a:pt x="6091" y="6603"/>
                    <a:pt x="6691" y="6904"/>
                  </a:cubicBezTo>
                  <a:cubicBezTo>
                    <a:pt x="7149" y="7135"/>
                    <a:pt x="7647" y="7250"/>
                    <a:pt x="8145" y="7250"/>
                  </a:cubicBezTo>
                  <a:cubicBezTo>
                    <a:pt x="8644" y="7250"/>
                    <a:pt x="9142" y="7135"/>
                    <a:pt x="9599" y="6904"/>
                  </a:cubicBezTo>
                  <a:cubicBezTo>
                    <a:pt x="10199" y="6603"/>
                    <a:pt x="10893" y="5672"/>
                    <a:pt x="11845" y="5672"/>
                  </a:cubicBezTo>
                  <a:close/>
                  <a:moveTo>
                    <a:pt x="9704" y="1"/>
                  </a:moveTo>
                  <a:cubicBezTo>
                    <a:pt x="9406" y="1"/>
                    <a:pt x="9108" y="114"/>
                    <a:pt x="8881" y="342"/>
                  </a:cubicBezTo>
                  <a:cubicBezTo>
                    <a:pt x="7977" y="1246"/>
                    <a:pt x="7374" y="2370"/>
                    <a:pt x="7121" y="3594"/>
                  </a:cubicBezTo>
                  <a:cubicBezTo>
                    <a:pt x="6257" y="2054"/>
                    <a:pt x="4606" y="1010"/>
                    <a:pt x="2718" y="1010"/>
                  </a:cubicBezTo>
                  <a:lnTo>
                    <a:pt x="1934" y="1010"/>
                  </a:lnTo>
                  <a:cubicBezTo>
                    <a:pt x="1722" y="1014"/>
                    <a:pt x="1553" y="1186"/>
                    <a:pt x="1553" y="1398"/>
                  </a:cubicBezTo>
                  <a:lnTo>
                    <a:pt x="1553" y="2174"/>
                  </a:lnTo>
                  <a:cubicBezTo>
                    <a:pt x="1553" y="3354"/>
                    <a:pt x="1954" y="4468"/>
                    <a:pt x="2691" y="5366"/>
                  </a:cubicBezTo>
                  <a:cubicBezTo>
                    <a:pt x="1960" y="5778"/>
                    <a:pt x="1331" y="6445"/>
                    <a:pt x="852" y="7320"/>
                  </a:cubicBezTo>
                  <a:cubicBezTo>
                    <a:pt x="303" y="8325"/>
                    <a:pt x="0" y="9544"/>
                    <a:pt x="0" y="10754"/>
                  </a:cubicBezTo>
                  <a:cubicBezTo>
                    <a:pt x="0" y="12488"/>
                    <a:pt x="628" y="14756"/>
                    <a:pt x="1600" y="16531"/>
                  </a:cubicBezTo>
                  <a:cubicBezTo>
                    <a:pt x="2779" y="18686"/>
                    <a:pt x="4281" y="19872"/>
                    <a:pt x="5831" y="19872"/>
                  </a:cubicBezTo>
                  <a:cubicBezTo>
                    <a:pt x="6116" y="19872"/>
                    <a:pt x="7015" y="19535"/>
                    <a:pt x="7304" y="19343"/>
                  </a:cubicBezTo>
                  <a:cubicBezTo>
                    <a:pt x="7563" y="19172"/>
                    <a:pt x="7803" y="19144"/>
                    <a:pt x="7972" y="19144"/>
                  </a:cubicBezTo>
                  <a:cubicBezTo>
                    <a:pt x="8055" y="19144"/>
                    <a:pt x="8121" y="19150"/>
                    <a:pt x="8163" y="19150"/>
                  </a:cubicBezTo>
                  <a:cubicBezTo>
                    <a:pt x="8172" y="19150"/>
                    <a:pt x="8180" y="19150"/>
                    <a:pt x="8187" y="19149"/>
                  </a:cubicBezTo>
                  <a:cubicBezTo>
                    <a:pt x="8231" y="19145"/>
                    <a:pt x="8274" y="19142"/>
                    <a:pt x="8318" y="19142"/>
                  </a:cubicBezTo>
                  <a:cubicBezTo>
                    <a:pt x="8553" y="19142"/>
                    <a:pt x="8785" y="19211"/>
                    <a:pt x="8983" y="19343"/>
                  </a:cubicBezTo>
                  <a:cubicBezTo>
                    <a:pt x="9272" y="19535"/>
                    <a:pt x="10171" y="19872"/>
                    <a:pt x="10457" y="19872"/>
                  </a:cubicBezTo>
                  <a:cubicBezTo>
                    <a:pt x="12005" y="19872"/>
                    <a:pt x="13509" y="18685"/>
                    <a:pt x="14687" y="16531"/>
                  </a:cubicBezTo>
                  <a:cubicBezTo>
                    <a:pt x="15660" y="14756"/>
                    <a:pt x="16287" y="12488"/>
                    <a:pt x="16287" y="10754"/>
                  </a:cubicBezTo>
                  <a:cubicBezTo>
                    <a:pt x="16287" y="9300"/>
                    <a:pt x="15849" y="7841"/>
                    <a:pt x="15086" y="6751"/>
                  </a:cubicBezTo>
                  <a:cubicBezTo>
                    <a:pt x="14245" y="5555"/>
                    <a:pt x="13095" y="4895"/>
                    <a:pt x="11844" y="4895"/>
                  </a:cubicBezTo>
                  <a:cubicBezTo>
                    <a:pt x="10642" y="4895"/>
                    <a:pt x="9816" y="5864"/>
                    <a:pt x="9316" y="6173"/>
                  </a:cubicBezTo>
                  <a:lnTo>
                    <a:pt x="9316" y="4913"/>
                  </a:lnTo>
                  <a:cubicBezTo>
                    <a:pt x="9313" y="3816"/>
                    <a:pt x="9750" y="2763"/>
                    <a:pt x="10527" y="1989"/>
                  </a:cubicBezTo>
                  <a:cubicBezTo>
                    <a:pt x="10982" y="1534"/>
                    <a:pt x="10982" y="797"/>
                    <a:pt x="10527" y="342"/>
                  </a:cubicBezTo>
                  <a:cubicBezTo>
                    <a:pt x="10300" y="114"/>
                    <a:pt x="10002" y="1"/>
                    <a:pt x="9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59"/>
          <p:cNvGrpSpPr/>
          <p:nvPr/>
        </p:nvGrpSpPr>
        <p:grpSpPr>
          <a:xfrm>
            <a:off x="1986975" y="2402717"/>
            <a:ext cx="455057" cy="473522"/>
            <a:chOff x="5027525" y="4402450"/>
            <a:chExt cx="477500" cy="496875"/>
          </a:xfrm>
        </p:grpSpPr>
        <p:sp>
          <p:nvSpPr>
            <p:cNvPr id="655" name="Google Shape;655;p59"/>
            <p:cNvSpPr/>
            <p:nvPr/>
          </p:nvSpPr>
          <p:spPr>
            <a:xfrm>
              <a:off x="5121300" y="4524725"/>
              <a:ext cx="22700" cy="19425"/>
            </a:xfrm>
            <a:custGeom>
              <a:rect b="b" l="l" r="r" t="t"/>
              <a:pathLst>
                <a:path extrusionOk="0" h="777" w="908">
                  <a:moveTo>
                    <a:pt x="519" y="0"/>
                  </a:moveTo>
                  <a:cubicBezTo>
                    <a:pt x="173" y="0"/>
                    <a:pt x="0" y="418"/>
                    <a:pt x="244" y="662"/>
                  </a:cubicBezTo>
                  <a:cubicBezTo>
                    <a:pt x="323" y="741"/>
                    <a:pt x="421" y="777"/>
                    <a:pt x="516" y="777"/>
                  </a:cubicBezTo>
                  <a:cubicBezTo>
                    <a:pt x="716" y="777"/>
                    <a:pt x="907" y="622"/>
                    <a:pt x="908" y="388"/>
                  </a:cubicBezTo>
                  <a:cubicBezTo>
                    <a:pt x="908" y="174"/>
                    <a:pt x="733" y="0"/>
                    <a:pt x="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5134450" y="46675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1933" y="1"/>
                  </a:moveTo>
                  <a:cubicBezTo>
                    <a:pt x="1722" y="1"/>
                    <a:pt x="1549" y="169"/>
                    <a:pt x="1546" y="381"/>
                  </a:cubicBezTo>
                  <a:lnTo>
                    <a:pt x="1546" y="1545"/>
                  </a:lnTo>
                  <a:lnTo>
                    <a:pt x="382" y="1545"/>
                  </a:lnTo>
                  <a:cubicBezTo>
                    <a:pt x="170" y="1550"/>
                    <a:pt x="0" y="1722"/>
                    <a:pt x="0" y="1934"/>
                  </a:cubicBezTo>
                  <a:cubicBezTo>
                    <a:pt x="0" y="2145"/>
                    <a:pt x="170" y="2318"/>
                    <a:pt x="382" y="2322"/>
                  </a:cubicBezTo>
                  <a:lnTo>
                    <a:pt x="1546" y="2322"/>
                  </a:lnTo>
                  <a:lnTo>
                    <a:pt x="1546" y="3486"/>
                  </a:lnTo>
                  <a:cubicBezTo>
                    <a:pt x="1549" y="3697"/>
                    <a:pt x="1722" y="3867"/>
                    <a:pt x="1933" y="3867"/>
                  </a:cubicBezTo>
                  <a:cubicBezTo>
                    <a:pt x="2145" y="3867"/>
                    <a:pt x="2317" y="3697"/>
                    <a:pt x="2322" y="3486"/>
                  </a:cubicBezTo>
                  <a:lnTo>
                    <a:pt x="2322" y="2322"/>
                  </a:lnTo>
                  <a:lnTo>
                    <a:pt x="3486" y="2322"/>
                  </a:lnTo>
                  <a:cubicBezTo>
                    <a:pt x="3698" y="2318"/>
                    <a:pt x="3866" y="2145"/>
                    <a:pt x="3866" y="1934"/>
                  </a:cubicBezTo>
                  <a:cubicBezTo>
                    <a:pt x="3866" y="1722"/>
                    <a:pt x="3698" y="1550"/>
                    <a:pt x="3486" y="1545"/>
                  </a:cubicBezTo>
                  <a:lnTo>
                    <a:pt x="2322" y="1545"/>
                  </a:lnTo>
                  <a:lnTo>
                    <a:pt x="2322" y="381"/>
                  </a:lnTo>
                  <a:cubicBezTo>
                    <a:pt x="2317" y="169"/>
                    <a:pt x="2145" y="1"/>
                    <a:pt x="1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5027525" y="4402450"/>
              <a:ext cx="477500" cy="496875"/>
            </a:xfrm>
            <a:custGeom>
              <a:rect b="b" l="l" r="r" t="t"/>
              <a:pathLst>
                <a:path extrusionOk="0" h="19875" w="19100">
                  <a:moveTo>
                    <a:pt x="9703" y="777"/>
                  </a:moveTo>
                  <a:cubicBezTo>
                    <a:pt x="9917" y="777"/>
                    <a:pt x="10091" y="951"/>
                    <a:pt x="10092" y="1165"/>
                  </a:cubicBezTo>
                  <a:lnTo>
                    <a:pt x="10092" y="2950"/>
                  </a:lnTo>
                  <a:cubicBezTo>
                    <a:pt x="10091" y="3164"/>
                    <a:pt x="9917" y="3337"/>
                    <a:pt x="9703" y="3339"/>
                  </a:cubicBezTo>
                  <a:lnTo>
                    <a:pt x="2717" y="3339"/>
                  </a:lnTo>
                  <a:cubicBezTo>
                    <a:pt x="2503" y="3339"/>
                    <a:pt x="2329" y="3164"/>
                    <a:pt x="2329" y="2950"/>
                  </a:cubicBezTo>
                  <a:lnTo>
                    <a:pt x="2329" y="1165"/>
                  </a:lnTo>
                  <a:cubicBezTo>
                    <a:pt x="2329" y="951"/>
                    <a:pt x="2503" y="777"/>
                    <a:pt x="2717" y="777"/>
                  </a:cubicBezTo>
                  <a:close/>
                  <a:moveTo>
                    <a:pt x="9316" y="4115"/>
                  </a:moveTo>
                  <a:lnTo>
                    <a:pt x="9316" y="4891"/>
                  </a:lnTo>
                  <a:lnTo>
                    <a:pt x="5823" y="4891"/>
                  </a:lnTo>
                  <a:cubicBezTo>
                    <a:pt x="5820" y="4891"/>
                    <a:pt x="5817" y="4891"/>
                    <a:pt x="5814" y="4891"/>
                  </a:cubicBezTo>
                  <a:cubicBezTo>
                    <a:pt x="5600" y="4891"/>
                    <a:pt x="5427" y="5064"/>
                    <a:pt x="5427" y="5279"/>
                  </a:cubicBezTo>
                  <a:cubicBezTo>
                    <a:pt x="5427" y="5494"/>
                    <a:pt x="5600" y="5667"/>
                    <a:pt x="5814" y="5667"/>
                  </a:cubicBezTo>
                  <a:cubicBezTo>
                    <a:pt x="5817" y="5667"/>
                    <a:pt x="5820" y="5667"/>
                    <a:pt x="5823" y="5667"/>
                  </a:cubicBezTo>
                  <a:lnTo>
                    <a:pt x="9508" y="5667"/>
                  </a:lnTo>
                  <a:lnTo>
                    <a:pt x="11410" y="8203"/>
                  </a:lnTo>
                  <a:cubicBezTo>
                    <a:pt x="11534" y="8369"/>
                    <a:pt x="11611" y="8565"/>
                    <a:pt x="11635" y="8772"/>
                  </a:cubicBezTo>
                  <a:lnTo>
                    <a:pt x="785" y="8772"/>
                  </a:lnTo>
                  <a:cubicBezTo>
                    <a:pt x="808" y="8565"/>
                    <a:pt x="886" y="8369"/>
                    <a:pt x="1010" y="8203"/>
                  </a:cubicBezTo>
                  <a:lnTo>
                    <a:pt x="3028" y="5511"/>
                  </a:lnTo>
                  <a:cubicBezTo>
                    <a:pt x="3078" y="5444"/>
                    <a:pt x="3106" y="5363"/>
                    <a:pt x="3106" y="5279"/>
                  </a:cubicBezTo>
                  <a:lnTo>
                    <a:pt x="3106" y="4115"/>
                  </a:lnTo>
                  <a:close/>
                  <a:moveTo>
                    <a:pt x="11643" y="9548"/>
                  </a:moveTo>
                  <a:lnTo>
                    <a:pt x="11643" y="12720"/>
                  </a:lnTo>
                  <a:lnTo>
                    <a:pt x="9292" y="14078"/>
                  </a:lnTo>
                  <a:cubicBezTo>
                    <a:pt x="8805" y="14357"/>
                    <a:pt x="8404" y="14764"/>
                    <a:pt x="8132" y="15254"/>
                  </a:cubicBezTo>
                  <a:lnTo>
                    <a:pt x="8132" y="15253"/>
                  </a:lnTo>
                  <a:lnTo>
                    <a:pt x="777" y="15253"/>
                  </a:lnTo>
                  <a:lnTo>
                    <a:pt x="777" y="9548"/>
                  </a:lnTo>
                  <a:close/>
                  <a:moveTo>
                    <a:pt x="15547" y="11721"/>
                  </a:moveTo>
                  <a:cubicBezTo>
                    <a:pt x="16352" y="11721"/>
                    <a:pt x="17135" y="12139"/>
                    <a:pt x="17566" y="12886"/>
                  </a:cubicBezTo>
                  <a:cubicBezTo>
                    <a:pt x="18212" y="14007"/>
                    <a:pt x="17818" y="15430"/>
                    <a:pt x="16713" y="16067"/>
                  </a:cubicBezTo>
                  <a:lnTo>
                    <a:pt x="16713" y="16066"/>
                  </a:lnTo>
                  <a:lnTo>
                    <a:pt x="14787" y="17178"/>
                  </a:lnTo>
                  <a:lnTo>
                    <a:pt x="12458" y="13146"/>
                  </a:lnTo>
                  <a:lnTo>
                    <a:pt x="14384" y="12034"/>
                  </a:lnTo>
                  <a:cubicBezTo>
                    <a:pt x="14751" y="11822"/>
                    <a:pt x="15152" y="11721"/>
                    <a:pt x="15547" y="11721"/>
                  </a:cubicBezTo>
                  <a:close/>
                  <a:moveTo>
                    <a:pt x="7828" y="16025"/>
                  </a:moveTo>
                  <a:cubicBezTo>
                    <a:pt x="7703" y="16538"/>
                    <a:pt x="7709" y="17073"/>
                    <a:pt x="7847" y="17582"/>
                  </a:cubicBezTo>
                  <a:lnTo>
                    <a:pt x="1941" y="17582"/>
                  </a:lnTo>
                  <a:cubicBezTo>
                    <a:pt x="1298" y="17580"/>
                    <a:pt x="778" y="17060"/>
                    <a:pt x="777" y="16418"/>
                  </a:cubicBezTo>
                  <a:lnTo>
                    <a:pt x="777" y="16025"/>
                  </a:lnTo>
                  <a:close/>
                  <a:moveTo>
                    <a:pt x="11786" y="13534"/>
                  </a:moveTo>
                  <a:lnTo>
                    <a:pt x="14115" y="17568"/>
                  </a:lnTo>
                  <a:lnTo>
                    <a:pt x="12008" y="18783"/>
                  </a:lnTo>
                  <a:cubicBezTo>
                    <a:pt x="11639" y="18998"/>
                    <a:pt x="11235" y="19101"/>
                    <a:pt x="10836" y="19101"/>
                  </a:cubicBezTo>
                  <a:cubicBezTo>
                    <a:pt x="10032" y="19101"/>
                    <a:pt x="9249" y="18684"/>
                    <a:pt x="8817" y="17937"/>
                  </a:cubicBezTo>
                  <a:cubicBezTo>
                    <a:pt x="8172" y="16819"/>
                    <a:pt x="8558" y="15390"/>
                    <a:pt x="9679" y="14749"/>
                  </a:cubicBezTo>
                  <a:lnTo>
                    <a:pt x="11786" y="13534"/>
                  </a:lnTo>
                  <a:close/>
                  <a:moveTo>
                    <a:pt x="2717" y="1"/>
                  </a:moveTo>
                  <a:cubicBezTo>
                    <a:pt x="2074" y="2"/>
                    <a:pt x="1553" y="522"/>
                    <a:pt x="1553" y="1165"/>
                  </a:cubicBezTo>
                  <a:lnTo>
                    <a:pt x="1553" y="2951"/>
                  </a:lnTo>
                  <a:cubicBezTo>
                    <a:pt x="1553" y="3443"/>
                    <a:pt x="1864" y="3884"/>
                    <a:pt x="2329" y="4049"/>
                  </a:cubicBezTo>
                  <a:lnTo>
                    <a:pt x="2329" y="5150"/>
                  </a:lnTo>
                  <a:lnTo>
                    <a:pt x="388" y="7738"/>
                  </a:lnTo>
                  <a:cubicBezTo>
                    <a:pt x="138" y="8075"/>
                    <a:pt x="2" y="8483"/>
                    <a:pt x="0" y="8902"/>
                  </a:cubicBezTo>
                  <a:lnTo>
                    <a:pt x="0" y="16419"/>
                  </a:lnTo>
                  <a:cubicBezTo>
                    <a:pt x="0" y="17490"/>
                    <a:pt x="869" y="18359"/>
                    <a:pt x="1941" y="18359"/>
                  </a:cubicBezTo>
                  <a:lnTo>
                    <a:pt x="8178" y="18359"/>
                  </a:lnTo>
                  <a:cubicBezTo>
                    <a:pt x="8758" y="19333"/>
                    <a:pt x="9788" y="19874"/>
                    <a:pt x="10845" y="19874"/>
                  </a:cubicBezTo>
                  <a:cubicBezTo>
                    <a:pt x="11373" y="19874"/>
                    <a:pt x="11907" y="19740"/>
                    <a:pt x="12396" y="19457"/>
                  </a:cubicBezTo>
                  <a:lnTo>
                    <a:pt x="17101" y="16740"/>
                  </a:lnTo>
                  <a:cubicBezTo>
                    <a:pt x="18574" y="15891"/>
                    <a:pt x="19099" y="13994"/>
                    <a:pt x="18237" y="12500"/>
                  </a:cubicBezTo>
                  <a:lnTo>
                    <a:pt x="18237" y="12497"/>
                  </a:lnTo>
                  <a:cubicBezTo>
                    <a:pt x="17662" y="11501"/>
                    <a:pt x="16619" y="10944"/>
                    <a:pt x="15546" y="10944"/>
                  </a:cubicBezTo>
                  <a:cubicBezTo>
                    <a:pt x="15019" y="10944"/>
                    <a:pt x="14485" y="11078"/>
                    <a:pt x="13997" y="11361"/>
                  </a:cubicBezTo>
                  <a:lnTo>
                    <a:pt x="12420" y="12272"/>
                  </a:lnTo>
                  <a:lnTo>
                    <a:pt x="12420" y="8902"/>
                  </a:lnTo>
                  <a:cubicBezTo>
                    <a:pt x="12419" y="8482"/>
                    <a:pt x="12283" y="8074"/>
                    <a:pt x="12032" y="7737"/>
                  </a:cubicBezTo>
                  <a:lnTo>
                    <a:pt x="10091" y="5149"/>
                  </a:lnTo>
                  <a:lnTo>
                    <a:pt x="10091" y="4048"/>
                  </a:lnTo>
                  <a:cubicBezTo>
                    <a:pt x="10555" y="3883"/>
                    <a:pt x="10867" y="3443"/>
                    <a:pt x="10867" y="2950"/>
                  </a:cubicBezTo>
                  <a:lnTo>
                    <a:pt x="10867" y="1165"/>
                  </a:lnTo>
                  <a:cubicBezTo>
                    <a:pt x="10866" y="522"/>
                    <a:pt x="10346" y="2"/>
                    <a:pt x="9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59"/>
          <p:cNvSpPr txBox="1"/>
          <p:nvPr>
            <p:ph idx="3" type="title"/>
          </p:nvPr>
        </p:nvSpPr>
        <p:spPr>
          <a:xfrm>
            <a:off x="2671663" y="3663425"/>
            <a:ext cx="17832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Life Spans</a:t>
            </a:r>
            <a:endParaRPr/>
          </a:p>
        </p:txBody>
      </p:sp>
      <p:sp>
        <p:nvSpPr>
          <p:cNvPr id="659" name="Google Shape;659;p59"/>
          <p:cNvSpPr txBox="1"/>
          <p:nvPr>
            <p:ph idx="4" type="subTitle"/>
          </p:nvPr>
        </p:nvSpPr>
        <p:spPr>
          <a:xfrm>
            <a:off x="4599950" y="3663425"/>
            <a:ext cx="3423600" cy="6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paper focuses on how </a:t>
            </a:r>
            <a:r>
              <a:rPr lang="en"/>
              <a:t>autophagy</a:t>
            </a:r>
            <a:r>
              <a:rPr lang="en"/>
              <a:t> can contribute to</a:t>
            </a:r>
            <a:r>
              <a:rPr b="1" lang="en"/>
              <a:t> living longer</a:t>
            </a:r>
            <a:r>
              <a:rPr lang="en"/>
              <a:t> and </a:t>
            </a:r>
            <a:r>
              <a:rPr lang="en"/>
              <a:t>related</a:t>
            </a:r>
            <a:r>
              <a:rPr lang="en"/>
              <a:t> to the </a:t>
            </a:r>
            <a:r>
              <a:rPr b="1" lang="en"/>
              <a:t>process of aging</a:t>
            </a:r>
            <a:r>
              <a:rPr lang="en"/>
              <a:t>.</a:t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>
            <a:off x="1835400" y="3663413"/>
            <a:ext cx="691200" cy="69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59"/>
          <p:cNvCxnSpPr/>
          <p:nvPr/>
        </p:nvCxnSpPr>
        <p:spPr>
          <a:xfrm rot="10800000">
            <a:off x="0" y="4009025"/>
            <a:ext cx="1835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2" name="Google Shape;662;p59"/>
          <p:cNvGrpSpPr/>
          <p:nvPr/>
        </p:nvGrpSpPr>
        <p:grpSpPr>
          <a:xfrm>
            <a:off x="1986971" y="3776525"/>
            <a:ext cx="388055" cy="465011"/>
            <a:chOff x="8010427" y="3348503"/>
            <a:chExt cx="278795" cy="351615"/>
          </a:xfrm>
        </p:grpSpPr>
        <p:sp>
          <p:nvSpPr>
            <p:cNvPr id="663" name="Google Shape;663;p59"/>
            <p:cNvSpPr/>
            <p:nvPr/>
          </p:nvSpPr>
          <p:spPr>
            <a:xfrm>
              <a:off x="8010427" y="3348503"/>
              <a:ext cx="278795" cy="351615"/>
            </a:xfrm>
            <a:custGeom>
              <a:rect b="b" l="l" r="r" t="t"/>
              <a:pathLst>
                <a:path extrusionOk="0" h="11038" w="8752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8078692" y="3438653"/>
              <a:ext cx="142264" cy="100216"/>
            </a:xfrm>
            <a:custGeom>
              <a:rect b="b" l="l" r="r" t="t"/>
              <a:pathLst>
                <a:path extrusionOk="0" h="3146" w="4466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8079074" y="3574928"/>
              <a:ext cx="141882" cy="10257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8079074" y="3619685"/>
              <a:ext cx="141882" cy="10640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0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0"/>
          <p:cNvSpPr txBox="1"/>
          <p:nvPr>
            <p:ph type="title"/>
          </p:nvPr>
        </p:nvSpPr>
        <p:spPr>
          <a:xfrm>
            <a:off x="2876300" y="2394100"/>
            <a:ext cx="33585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673" name="Google Shape;673;p60"/>
          <p:cNvSpPr txBox="1"/>
          <p:nvPr>
            <p:ph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4" name="Google Shape;674;p60"/>
          <p:cNvSpPr txBox="1"/>
          <p:nvPr>
            <p:ph idx="1" type="subTitle"/>
          </p:nvPr>
        </p:nvSpPr>
        <p:spPr>
          <a:xfrm>
            <a:off x="3398400" y="3234054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What you need to know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1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1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Concepts</a:t>
            </a:r>
            <a:endParaRPr/>
          </a:p>
        </p:txBody>
      </p:sp>
      <p:sp>
        <p:nvSpPr>
          <p:cNvPr id="681" name="Google Shape;681;p61"/>
          <p:cNvSpPr/>
          <p:nvPr/>
        </p:nvSpPr>
        <p:spPr>
          <a:xfrm>
            <a:off x="1231650" y="1076425"/>
            <a:ext cx="2100600" cy="505800"/>
          </a:xfrm>
          <a:prstGeom prst="roundRect">
            <a:avLst>
              <a:gd fmla="val 27645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1"/>
          <p:cNvSpPr txBox="1"/>
          <p:nvPr>
            <p:ph idx="4294967295" type="title"/>
          </p:nvPr>
        </p:nvSpPr>
        <p:spPr>
          <a:xfrm>
            <a:off x="1301100" y="1092374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Figure 2</a:t>
            </a:r>
            <a:endParaRPr sz="1800"/>
          </a:p>
        </p:txBody>
      </p:sp>
      <p:pic>
        <p:nvPicPr>
          <p:cNvPr id="683" name="Google Shape;6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75" y="1936295"/>
            <a:ext cx="3424549" cy="25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1"/>
          <p:cNvSpPr txBox="1"/>
          <p:nvPr/>
        </p:nvSpPr>
        <p:spPr>
          <a:xfrm>
            <a:off x="4619975" y="1936300"/>
            <a:ext cx="36774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figure will pop up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frequently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our presentation so it will be important to understand each point.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 is a simple summary of how these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5 factors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play into the process of autophagy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thereby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increasing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longevity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2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2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Concepts</a:t>
            </a:r>
            <a:endParaRPr/>
          </a:p>
        </p:txBody>
      </p:sp>
      <p:pic>
        <p:nvPicPr>
          <p:cNvPr id="691" name="Google Shape;6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2"/>
          <p:cNvSpPr txBox="1"/>
          <p:nvPr/>
        </p:nvSpPr>
        <p:spPr>
          <a:xfrm>
            <a:off x="4982775" y="969950"/>
            <a:ext cx="3949500" cy="3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These </a:t>
            </a: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5 factors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are molecular mechanisms found in cells.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this paper, this is what was found to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“delay aging”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“extend lifespan”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They are “evolutionarily conserved molecular mechanisms”.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Meaning… the genes that express these molecular mechanisms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have not changed very much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through the course of evolution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These sets of genes can be found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 many different organisms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These 5 mechanisms have been identified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through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model organisms of yeast, worms, fly and mice.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62"/>
          <p:cNvSpPr/>
          <p:nvPr/>
        </p:nvSpPr>
        <p:spPr>
          <a:xfrm>
            <a:off x="67675" y="1378925"/>
            <a:ext cx="4302900" cy="676800"/>
          </a:xfrm>
          <a:prstGeom prst="rect">
            <a:avLst/>
          </a:prstGeom>
          <a:noFill/>
          <a:ln cap="flat" cmpd="sng" w="38100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62"/>
          <p:cNvCxnSpPr/>
          <p:nvPr/>
        </p:nvCxnSpPr>
        <p:spPr>
          <a:xfrm flipH="1">
            <a:off x="4424425" y="1302800"/>
            <a:ext cx="592200" cy="423000"/>
          </a:xfrm>
          <a:prstGeom prst="straightConnector1">
            <a:avLst/>
          </a:prstGeom>
          <a:noFill/>
          <a:ln cap="flat" cmpd="sng" w="38100">
            <a:solidFill>
              <a:srgbClr val="CFFF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62"/>
          <p:cNvSpPr/>
          <p:nvPr/>
        </p:nvSpPr>
        <p:spPr>
          <a:xfrm>
            <a:off x="5591875" y="1049000"/>
            <a:ext cx="778200" cy="219900"/>
          </a:xfrm>
          <a:prstGeom prst="rect">
            <a:avLst/>
          </a:prstGeom>
          <a:noFill/>
          <a:ln cap="flat" cmpd="sng" w="28575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3"/>
          <p:cNvSpPr/>
          <p:nvPr/>
        </p:nvSpPr>
        <p:spPr>
          <a:xfrm>
            <a:off x="112175" y="1440650"/>
            <a:ext cx="852300" cy="589500"/>
          </a:xfrm>
          <a:prstGeom prst="rect">
            <a:avLst/>
          </a:prstGeom>
          <a:noFill/>
          <a:ln cap="flat" cmpd="sng" w="38100">
            <a:solidFill>
              <a:srgbClr val="EE5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3"/>
          <p:cNvSpPr txBox="1"/>
          <p:nvPr/>
        </p:nvSpPr>
        <p:spPr>
          <a:xfrm>
            <a:off x="4884400" y="1353552"/>
            <a:ext cx="3876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E52A4"/>
                </a:solidFill>
                <a:latin typeface="Open Sans"/>
                <a:ea typeface="Open Sans"/>
                <a:cs typeface="Open Sans"/>
                <a:sym typeface="Open Sans"/>
              </a:rPr>
              <a:t>Reduced Insulin/IGF-1 Signaling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Decreased signaling of </a:t>
            </a:r>
            <a:r>
              <a:rPr b="1"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insulin </a:t>
            </a:r>
            <a:r>
              <a:rPr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&amp; </a:t>
            </a:r>
            <a:r>
              <a:rPr b="1"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growth hormone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Usually seen in starving cells who postpone development as their </a:t>
            </a:r>
            <a:r>
              <a:rPr i="1"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metabolism shifts to the create &amp; use fat reserves </a:t>
            </a:r>
            <a:r>
              <a:rPr lang="en" sz="1200">
                <a:solidFill>
                  <a:srgbClr val="1C1D1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until food becomes more abundant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Autophagy activity is elevated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-- evidence of increased autophagic vesicles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Decreased signaling pathway extends lifespan in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Drosophila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(fruit flies) and mice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Furthermore, Human centenarians (ages 100-109) have mutations in the signalling pathway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Less growth hormones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- lower body height &amp;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increased “old-age survival”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women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63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3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4"/>
          <p:cNvSpPr/>
          <p:nvPr/>
        </p:nvSpPr>
        <p:spPr>
          <a:xfrm>
            <a:off x="947475" y="1440650"/>
            <a:ext cx="837600" cy="589500"/>
          </a:xfrm>
          <a:prstGeom prst="rect">
            <a:avLst/>
          </a:prstGeom>
          <a:noFill/>
          <a:ln cap="flat" cmpd="sng" w="38100">
            <a:solidFill>
              <a:srgbClr val="EE5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4"/>
          <p:cNvSpPr txBox="1"/>
          <p:nvPr/>
        </p:nvSpPr>
        <p:spPr>
          <a:xfrm>
            <a:off x="4884400" y="1353552"/>
            <a:ext cx="3876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E52A4"/>
                </a:solidFill>
                <a:latin typeface="Open Sans"/>
                <a:ea typeface="Open Sans"/>
                <a:cs typeface="Open Sans"/>
                <a:sym typeface="Open Sans"/>
              </a:rPr>
              <a:t>Reduced TOR signaling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This cell signalling pathway “senses growth factors, nutrient or oxygen status and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promote appropriate changes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”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 in the cell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These changes include the cell’s growth &amp; proliferation, cell survival, and protein synthesis.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Inhibition of this pathway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induces autophagy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This is done using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rapamycin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which specifically binds to mTOR (a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nutrient sensor)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and activates the autophagy of cells.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64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4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ctrTitle"/>
          </p:nvPr>
        </p:nvSpPr>
        <p:spPr>
          <a:xfrm>
            <a:off x="550525" y="1403750"/>
            <a:ext cx="1917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Agenda:</a:t>
            </a:r>
            <a:endParaRPr sz="2800"/>
          </a:p>
        </p:txBody>
      </p:sp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752750" y="2083725"/>
            <a:ext cx="7892100" cy="28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Autophagy and Longevity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Emily Movsumova, Iana (Yana) Leshchynska, Zara Nadeem, &amp; Zahin Quayyum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Role of Gut Microbiota in Neurological Disorders</a:t>
            </a:r>
            <a:endParaRPr/>
          </a:p>
          <a:p>
            <a:pPr indent="-292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David Arce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Plans for Fall 2020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Meeting on Friday, August 14th 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Research Opportunity Database/Website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20" y="209775"/>
            <a:ext cx="4208950" cy="1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5"/>
          <p:cNvSpPr/>
          <p:nvPr/>
        </p:nvSpPr>
        <p:spPr>
          <a:xfrm>
            <a:off x="1799600" y="1440650"/>
            <a:ext cx="837600" cy="589500"/>
          </a:xfrm>
          <a:prstGeom prst="rect">
            <a:avLst/>
          </a:prstGeom>
          <a:noFill/>
          <a:ln cap="flat" cmpd="sng" w="38100">
            <a:solidFill>
              <a:srgbClr val="EE5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5"/>
          <p:cNvSpPr txBox="1"/>
          <p:nvPr/>
        </p:nvSpPr>
        <p:spPr>
          <a:xfrm>
            <a:off x="4884400" y="1353552"/>
            <a:ext cx="3876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E52A4"/>
                </a:solidFill>
                <a:latin typeface="Open Sans"/>
                <a:ea typeface="Open Sans"/>
                <a:cs typeface="Open Sans"/>
                <a:sym typeface="Open Sans"/>
              </a:rPr>
              <a:t>Germline Removal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many species, increased reproduction decreases longevity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Germline stem cells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are stem cells responsible for the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continuous production of reproductive components (gametes, sperms, and eggs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Removed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(using laser microsurgery or genetic mutation)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extended lifespan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C. elegans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(roundworms) and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Drosophila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(fruit flies).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a study, along with TOR, overexpression of a gene related to fats in cells showed that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increased lipid turnover by autophagy is essential for longevity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65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5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6"/>
          <p:cNvSpPr/>
          <p:nvPr/>
        </p:nvSpPr>
        <p:spPr>
          <a:xfrm>
            <a:off x="2645575" y="1440650"/>
            <a:ext cx="837600" cy="589500"/>
          </a:xfrm>
          <a:prstGeom prst="rect">
            <a:avLst/>
          </a:prstGeom>
          <a:noFill/>
          <a:ln cap="flat" cmpd="sng" w="38100">
            <a:solidFill>
              <a:srgbClr val="EE5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6"/>
          <p:cNvSpPr txBox="1"/>
          <p:nvPr/>
        </p:nvSpPr>
        <p:spPr>
          <a:xfrm>
            <a:off x="4884400" y="1353552"/>
            <a:ext cx="3876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EE52A4"/>
                </a:solidFill>
                <a:latin typeface="Open Sans"/>
                <a:ea typeface="Open Sans"/>
                <a:cs typeface="Open Sans"/>
                <a:sym typeface="Open Sans"/>
              </a:rPr>
              <a:t>Dietary Restriction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has been studied heavily that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Dietary restriction is a well known way to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slow aging and extend lifespan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related to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Reduced Insulin/IGF-1 Signalling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Reduced TOR signaling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Cell dietary restriction is induced by amino acid limitation -- and thus induces autophagy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66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440639"/>
            <a:ext cx="421245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/>
          <p:nvPr/>
        </p:nvSpPr>
        <p:spPr>
          <a:xfrm>
            <a:off x="3487025" y="1440650"/>
            <a:ext cx="837600" cy="589500"/>
          </a:xfrm>
          <a:prstGeom prst="rect">
            <a:avLst/>
          </a:prstGeom>
          <a:noFill/>
          <a:ln cap="flat" cmpd="sng" w="38100">
            <a:solidFill>
              <a:srgbClr val="EE5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7"/>
          <p:cNvSpPr txBox="1"/>
          <p:nvPr/>
        </p:nvSpPr>
        <p:spPr>
          <a:xfrm>
            <a:off x="4884400" y="1353552"/>
            <a:ext cx="3876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E52A4"/>
                </a:solidFill>
                <a:latin typeface="Open Sans"/>
                <a:ea typeface="Open Sans"/>
                <a:cs typeface="Open Sans"/>
                <a:sym typeface="Open Sans"/>
              </a:rPr>
              <a:t>Reduced Mitochondrial Respiration</a:t>
            </a:r>
            <a:endParaRPr u="sng">
              <a:solidFill>
                <a:srgbClr val="EE5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free radical theory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is based on the idea that “aging is the cumulative result of oxidative damages to cells and tissues over time”.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oxidative damages to cells are caused by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reactive oxygen species (ROS)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mainly as a result of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mitochondrial respiration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By reducing mitochondrial respiration it was found that it  extended the lifespan of many organisms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Done by mutants targeting genes involved in the electron transport chain in the mitochondria.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67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8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8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Conclusion</a:t>
            </a:r>
            <a:endParaRPr/>
          </a:p>
        </p:txBody>
      </p:sp>
      <p:sp>
        <p:nvSpPr>
          <p:cNvPr id="747" name="Google Shape;747;p68"/>
          <p:cNvSpPr txBox="1"/>
          <p:nvPr>
            <p:ph idx="2" type="body"/>
          </p:nvPr>
        </p:nvSpPr>
        <p:spPr>
          <a:xfrm>
            <a:off x="4407500" y="1776550"/>
            <a:ext cx="3897600" cy="25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Overall, these 5 mechanisms contribute to </a:t>
            </a:r>
            <a:r>
              <a:rPr b="1" lang="en" sz="1400"/>
              <a:t>inducing a</a:t>
            </a:r>
            <a:r>
              <a:rPr b="1" lang="en" sz="1400"/>
              <a:t>utophagy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next part of the presentation, we will discuss specific </a:t>
            </a:r>
            <a:r>
              <a:rPr lang="en" sz="1400" u="sng"/>
              <a:t>compounds</a:t>
            </a:r>
            <a:r>
              <a:rPr lang="en" sz="1400"/>
              <a:t> and get a closer look into the </a:t>
            </a:r>
            <a:r>
              <a:rPr lang="en" sz="1400" u="sng"/>
              <a:t>genes</a:t>
            </a:r>
            <a:r>
              <a:rPr lang="en" sz="1400"/>
              <a:t> that have been found to increase autophagy.</a:t>
            </a:r>
            <a:endParaRPr sz="1400"/>
          </a:p>
        </p:txBody>
      </p:sp>
      <p:pic>
        <p:nvPicPr>
          <p:cNvPr id="748" name="Google Shape;7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1711348"/>
            <a:ext cx="3287550" cy="24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 txBox="1"/>
          <p:nvPr>
            <p:ph type="title"/>
          </p:nvPr>
        </p:nvSpPr>
        <p:spPr>
          <a:xfrm>
            <a:off x="3214050" y="2303775"/>
            <a:ext cx="27159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755" name="Google Shape;755;p69"/>
          <p:cNvSpPr txBox="1"/>
          <p:nvPr>
            <p:ph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6" name="Google Shape;756;p69"/>
          <p:cNvSpPr txBox="1"/>
          <p:nvPr>
            <p:ph idx="1" type="subTitle"/>
          </p:nvPr>
        </p:nvSpPr>
        <p:spPr>
          <a:xfrm>
            <a:off x="3484150" y="3101304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Pharmacological treatments which have been shown to extend animal lifespan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0"/>
          <p:cNvSpPr txBox="1"/>
          <p:nvPr>
            <p:ph idx="6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Pharmacological treatments</a:t>
            </a:r>
            <a:endParaRPr/>
          </a:p>
        </p:txBody>
      </p:sp>
      <p:sp>
        <p:nvSpPr>
          <p:cNvPr id="763" name="Google Shape;763;p70"/>
          <p:cNvSpPr txBox="1"/>
          <p:nvPr>
            <p:ph type="title"/>
          </p:nvPr>
        </p:nvSpPr>
        <p:spPr>
          <a:xfrm>
            <a:off x="2332701" y="308997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Spermidine</a:t>
            </a:r>
            <a:endParaRPr/>
          </a:p>
        </p:txBody>
      </p:sp>
      <p:sp>
        <p:nvSpPr>
          <p:cNvPr id="764" name="Google Shape;764;p70"/>
          <p:cNvSpPr txBox="1"/>
          <p:nvPr>
            <p:ph idx="1" type="subTitle"/>
          </p:nvPr>
        </p:nvSpPr>
        <p:spPr>
          <a:xfrm>
            <a:off x="2069888" y="3604625"/>
            <a:ext cx="23940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Spermidine, a naturally occurring polyamine, has recently emerged as exhibiting anti-aging properties </a:t>
            </a:r>
            <a:endParaRPr/>
          </a:p>
        </p:txBody>
      </p:sp>
      <p:sp>
        <p:nvSpPr>
          <p:cNvPr id="765" name="Google Shape;765;p70"/>
          <p:cNvSpPr txBox="1"/>
          <p:nvPr>
            <p:ph idx="2" type="title"/>
          </p:nvPr>
        </p:nvSpPr>
        <p:spPr>
          <a:xfrm>
            <a:off x="298768" y="207827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Resveratrol</a:t>
            </a:r>
            <a:endParaRPr/>
          </a:p>
        </p:txBody>
      </p:sp>
      <p:sp>
        <p:nvSpPr>
          <p:cNvPr id="766" name="Google Shape;766;p70"/>
          <p:cNvSpPr txBox="1"/>
          <p:nvPr>
            <p:ph idx="3" type="subTitle"/>
          </p:nvPr>
        </p:nvSpPr>
        <p:spPr>
          <a:xfrm>
            <a:off x="131226" y="2708575"/>
            <a:ext cx="22035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Resveratrol is a naturally occurring polyphenolic compound found in grapes</a:t>
            </a:r>
            <a:endParaRPr/>
          </a:p>
        </p:txBody>
      </p:sp>
      <p:sp>
        <p:nvSpPr>
          <p:cNvPr id="767" name="Google Shape;767;p70"/>
          <p:cNvSpPr txBox="1"/>
          <p:nvPr>
            <p:ph idx="4" type="title"/>
          </p:nvPr>
        </p:nvSpPr>
        <p:spPr>
          <a:xfrm>
            <a:off x="4615420" y="207827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Urolithin A</a:t>
            </a:r>
            <a:endParaRPr/>
          </a:p>
        </p:txBody>
      </p:sp>
      <p:sp>
        <p:nvSpPr>
          <p:cNvPr id="768" name="Google Shape;768;p70"/>
          <p:cNvSpPr txBox="1"/>
          <p:nvPr>
            <p:ph idx="5" type="subTitle"/>
          </p:nvPr>
        </p:nvSpPr>
        <p:spPr>
          <a:xfrm>
            <a:off x="4673257" y="2708575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Urolithin A as a first-in-class natural compound that induces mitophagy both </a:t>
            </a:r>
            <a:r>
              <a:rPr i="1" lang="en"/>
              <a:t>in vitro</a:t>
            </a:r>
            <a:r>
              <a:rPr lang="en"/>
              <a:t> and </a:t>
            </a:r>
            <a:r>
              <a:rPr i="1" lang="en"/>
              <a:t>in vivo</a:t>
            </a:r>
            <a:r>
              <a:rPr lang="en"/>
              <a:t> following oral consumption</a:t>
            </a:r>
            <a:endParaRPr/>
          </a:p>
        </p:txBody>
      </p:sp>
      <p:sp>
        <p:nvSpPr>
          <p:cNvPr id="769" name="Google Shape;769;p70"/>
          <p:cNvSpPr txBox="1"/>
          <p:nvPr>
            <p:ph idx="7" type="title"/>
          </p:nvPr>
        </p:nvSpPr>
        <p:spPr>
          <a:xfrm>
            <a:off x="7201901" y="3089975"/>
            <a:ext cx="18684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Tomatidine</a:t>
            </a:r>
            <a:endParaRPr/>
          </a:p>
        </p:txBody>
      </p:sp>
      <p:sp>
        <p:nvSpPr>
          <p:cNvPr id="770" name="Google Shape;770;p70"/>
          <p:cNvSpPr txBox="1"/>
          <p:nvPr>
            <p:ph idx="8" type="subTitle"/>
          </p:nvPr>
        </p:nvSpPr>
        <p:spPr>
          <a:xfrm>
            <a:off x="7145376" y="3720275"/>
            <a:ext cx="18684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Tomatidine, a natural compound abundant in unripe tomatoes</a:t>
            </a:r>
            <a:endParaRPr/>
          </a:p>
        </p:txBody>
      </p:sp>
      <p:pic>
        <p:nvPicPr>
          <p:cNvPr id="771" name="Google Shape;771;p70"/>
          <p:cNvPicPr preferRelativeResize="0"/>
          <p:nvPr/>
        </p:nvPicPr>
        <p:blipFill rotWithShape="1">
          <a:blip r:embed="rId3">
            <a:alphaModFix/>
          </a:blip>
          <a:srcRect b="0" l="3870" r="16657" t="0"/>
          <a:stretch/>
        </p:blipFill>
        <p:spPr>
          <a:xfrm>
            <a:off x="714550" y="1509873"/>
            <a:ext cx="1036842" cy="7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400" y="1485500"/>
            <a:ext cx="1250101" cy="81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013" y="2237875"/>
            <a:ext cx="1131775" cy="8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4513" y="1946688"/>
            <a:ext cx="1250125" cy="12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1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1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Resveratrol</a:t>
            </a:r>
            <a:endParaRPr/>
          </a:p>
        </p:txBody>
      </p:sp>
      <p:sp>
        <p:nvSpPr>
          <p:cNvPr id="781" name="Google Shape;781;p71"/>
          <p:cNvSpPr txBox="1"/>
          <p:nvPr/>
        </p:nvSpPr>
        <p:spPr>
          <a:xfrm>
            <a:off x="194300" y="835025"/>
            <a:ext cx="50343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Resveratrol is a naturally occurring polyphenolic compound found in grapes and an activator of the NAD-dependent histone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deacetylase sirtuin (SIRT1).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of resveratrol is known to extend the lifespan of several model organisms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Park et al., 2013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Especially, the lifespan extension in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seems to be dependent on autophagy since resveratrol fails to extend the lifespan of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RNAi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treated animals.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These observations are in agreement with findings in mammalian cells, where pharmacological activation of SIRT1 by resveratrol treatment stimulates autophagic flux.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2" name="Google Shape;782;p71"/>
          <p:cNvPicPr preferRelativeResize="0"/>
          <p:nvPr/>
        </p:nvPicPr>
        <p:blipFill rotWithShape="1">
          <a:blip r:embed="rId4">
            <a:alphaModFix/>
          </a:blip>
          <a:srcRect b="38949" l="0" r="0" t="0"/>
          <a:stretch/>
        </p:blipFill>
        <p:spPr>
          <a:xfrm>
            <a:off x="5715350" y="1661388"/>
            <a:ext cx="2971975" cy="23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2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2"/>
          <p:cNvSpPr txBox="1"/>
          <p:nvPr>
            <p:ph type="title"/>
          </p:nvPr>
        </p:nvSpPr>
        <p:spPr>
          <a:xfrm>
            <a:off x="1435550" y="257350"/>
            <a:ext cx="68244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Urolithin A</a:t>
            </a:r>
            <a:endParaRPr/>
          </a:p>
        </p:txBody>
      </p:sp>
      <p:sp>
        <p:nvSpPr>
          <p:cNvPr id="789" name="Google Shape;789;p72"/>
          <p:cNvSpPr txBox="1"/>
          <p:nvPr/>
        </p:nvSpPr>
        <p:spPr>
          <a:xfrm>
            <a:off x="-80600" y="835025"/>
            <a:ext cx="50343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Urolithin A as a first-in-class natural compound that induces mitophagy both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 vitro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 vivo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following oral consumption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urolithin A </a:t>
            </a:r>
            <a:r>
              <a:rPr b="1"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prevents the accumulation of dysfunctional mitochondria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age and extends lifespan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Ryu et al., 2016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Likewise, Urolithin A prolongs normal activity during aging in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mobility and pharyngeal pumping, while maintaining mitochondrial respiratory capacity.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These effects are observed in rodents, where Urolithin A improves exercise capacity in two different mouse models of age-related decline of muscle function, as well as in young rats.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0" name="Google Shape;790;p72"/>
          <p:cNvPicPr preferRelativeResize="0"/>
          <p:nvPr/>
        </p:nvPicPr>
        <p:blipFill rotWithShape="1">
          <a:blip r:embed="rId4">
            <a:alphaModFix/>
          </a:blip>
          <a:srcRect b="0" l="1690" r="18167" t="0"/>
          <a:stretch/>
        </p:blipFill>
        <p:spPr>
          <a:xfrm>
            <a:off x="4953700" y="1406350"/>
            <a:ext cx="4002200" cy="31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2"/>
          <p:cNvSpPr/>
          <p:nvPr/>
        </p:nvSpPr>
        <p:spPr>
          <a:xfrm>
            <a:off x="7274625" y="2955150"/>
            <a:ext cx="1594500" cy="343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3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3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Spermidine</a:t>
            </a:r>
            <a:endParaRPr/>
          </a:p>
        </p:txBody>
      </p:sp>
      <p:sp>
        <p:nvSpPr>
          <p:cNvPr id="798" name="Google Shape;798;p73"/>
          <p:cNvSpPr txBox="1"/>
          <p:nvPr/>
        </p:nvSpPr>
        <p:spPr>
          <a:xfrm>
            <a:off x="-123875" y="722350"/>
            <a:ext cx="54207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Administration of a natural polyamine, spermidine provides beneficial for health in a number of species and extends lifespan of yeast, worms, flies and mice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Eisenberg et al., 2009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2016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This, in turn, correlates with transcriptional upregulation of multiple autophagy-related genes, including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Atg5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Lc3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ATG8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lgg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Eisenberg et al., 2009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keeping with this observation, spermidine fails to extend the lifespan of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subjected to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RNAi, whereas it increases the expression of DsRed::LGG-1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Eisenberg et al., 2009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flies, spermidine alters the expression of autophagy markers, protects against age-induced memory loss in an autophagy-dependent manner, and extends the lifespan in an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Atg7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-dependent manner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Gupta et al., 2013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9" name="Google Shape;799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6813" y="865888"/>
            <a:ext cx="35718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4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4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Tomatidine</a:t>
            </a:r>
            <a:endParaRPr/>
          </a:p>
        </p:txBody>
      </p:sp>
      <p:sp>
        <p:nvSpPr>
          <p:cNvPr id="806" name="Google Shape;806;p74"/>
          <p:cNvSpPr txBox="1"/>
          <p:nvPr/>
        </p:nvSpPr>
        <p:spPr>
          <a:xfrm>
            <a:off x="-123875" y="422575"/>
            <a:ext cx="54207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Tomatidine, a natural compound abundant in unripe tomatoes, inhibits age-related skeletal muscle atrophy in mice. 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Recent study shows that tomatidine extends lifespan and healthspan in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Fang et al., 2017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 Tomatidine improves many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behaviors related to healthspan and muscle health, including increased pharyngeal pumping, swimming movement, and reduced percentage of severely damaged muscle cells.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Microarray, imaging, and behavioral analyses reveal that tomatidine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maintains mitochondrial homeostasis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modulating mitochondrial biogenesis and PINK-1/DCT-1-dependent mitophagy.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Detailed analysis shows tomatidine induces mitochondrial hormesis by mildly inducing ROS production, which in turn activates the SKN-1/Nrf2 pathway and possibly other cellular antioxidant response pathways, followed by increased mitophagy.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7" name="Google Shape;807;p74"/>
          <p:cNvPicPr preferRelativeResize="0"/>
          <p:nvPr/>
        </p:nvPicPr>
        <p:blipFill rotWithShape="1">
          <a:blip r:embed="rId4">
            <a:alphaModFix/>
          </a:blip>
          <a:srcRect b="0" l="38393" r="0" t="0"/>
          <a:stretch/>
        </p:blipFill>
        <p:spPr>
          <a:xfrm>
            <a:off x="5606525" y="722350"/>
            <a:ext cx="3090373" cy="42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4"/>
          <p:cNvSpPr/>
          <p:nvPr/>
        </p:nvSpPr>
        <p:spPr>
          <a:xfrm>
            <a:off x="7592825" y="340857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8"/>
          <p:cNvPicPr preferRelativeResize="0"/>
          <p:nvPr/>
        </p:nvPicPr>
        <p:blipFill rotWithShape="1">
          <a:blip r:embed="rId3">
            <a:alphaModFix/>
          </a:blip>
          <a:srcRect b="0" l="4260" r="0" t="0"/>
          <a:stretch/>
        </p:blipFill>
        <p:spPr>
          <a:xfrm>
            <a:off x="263774" y="247500"/>
            <a:ext cx="6667800" cy="4648500"/>
          </a:xfrm>
          <a:prstGeom prst="roundRect">
            <a:avLst>
              <a:gd fmla="val 8602" name="adj"/>
            </a:avLst>
          </a:prstGeom>
          <a:noFill/>
          <a:ln>
            <a:noFill/>
          </a:ln>
        </p:spPr>
      </p:pic>
      <p:sp>
        <p:nvSpPr>
          <p:cNvPr id="435" name="Google Shape;435;p48"/>
          <p:cNvSpPr/>
          <p:nvPr/>
        </p:nvSpPr>
        <p:spPr>
          <a:xfrm>
            <a:off x="3992975" y="1985275"/>
            <a:ext cx="5754900" cy="2599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8"/>
          <p:cNvSpPr txBox="1"/>
          <p:nvPr>
            <p:ph type="ctrTitle"/>
          </p:nvPr>
        </p:nvSpPr>
        <p:spPr>
          <a:xfrm>
            <a:off x="4432875" y="1735175"/>
            <a:ext cx="45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and Longevity</a:t>
            </a:r>
            <a:endParaRPr/>
          </a:p>
        </p:txBody>
      </p:sp>
      <p:sp>
        <p:nvSpPr>
          <p:cNvPr id="437" name="Google Shape;437;p48"/>
          <p:cNvSpPr txBox="1"/>
          <p:nvPr>
            <p:ph idx="1" type="subTitle"/>
          </p:nvPr>
        </p:nvSpPr>
        <p:spPr>
          <a:xfrm>
            <a:off x="4991975" y="3748525"/>
            <a:ext cx="3873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Movsumova, Iana (Yana) Leshchynska, Zara Nadeem, &amp; Zahin Quayyum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5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5"/>
          <p:cNvSpPr txBox="1"/>
          <p:nvPr>
            <p:ph type="title"/>
          </p:nvPr>
        </p:nvSpPr>
        <p:spPr>
          <a:xfrm>
            <a:off x="2929800" y="2303775"/>
            <a:ext cx="32844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Gene regulation</a:t>
            </a:r>
            <a:endParaRPr sz="4800"/>
          </a:p>
        </p:txBody>
      </p:sp>
      <p:sp>
        <p:nvSpPr>
          <p:cNvPr id="815" name="Google Shape;815;p75"/>
          <p:cNvSpPr txBox="1"/>
          <p:nvPr>
            <p:ph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16" name="Google Shape;816;p75"/>
          <p:cNvSpPr txBox="1"/>
          <p:nvPr>
            <p:ph idx="1" type="subTitle"/>
          </p:nvPr>
        </p:nvSpPr>
        <p:spPr>
          <a:xfrm>
            <a:off x="3398400" y="3091579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Transcription and genetic factors that play a role in autophagy activation and animal life span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6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6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utophagy regulators relevant for longevity</a:t>
            </a:r>
            <a:endParaRPr/>
          </a:p>
        </p:txBody>
      </p:sp>
      <p:sp>
        <p:nvSpPr>
          <p:cNvPr id="823" name="Google Shape;823;p76"/>
          <p:cNvSpPr txBox="1"/>
          <p:nvPr/>
        </p:nvSpPr>
        <p:spPr>
          <a:xfrm>
            <a:off x="214650" y="835025"/>
            <a:ext cx="50343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HLH-30/TFEB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Transcription factor that regulates the synthesis of lysosomes, which is linked to regulating autophagy and fat metabolism.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Transcription factor EB (TFEB)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is a central regulator of autophagy.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HLH-30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protein is a homologous gene of TFEB and plays a broad role in C. elegans lifespan determination.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TFEB is known to be negatively regulated by nutrient sensor TOR.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HLH-30 is translocated to the nucleus by inhibition of Insulin/IGF-1 signaling, mitochondrial respiration, TOR signaling, and germline removal.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4" name="Google Shape;8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50" y="1489745"/>
            <a:ext cx="3680300" cy="27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6"/>
          <p:cNvSpPr/>
          <p:nvPr/>
        </p:nvSpPr>
        <p:spPr>
          <a:xfrm>
            <a:off x="5989200" y="1421500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6"/>
          <p:cNvSpPr/>
          <p:nvPr/>
        </p:nvSpPr>
        <p:spPr>
          <a:xfrm>
            <a:off x="5249050" y="1421500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6"/>
          <p:cNvSpPr/>
          <p:nvPr/>
        </p:nvSpPr>
        <p:spPr>
          <a:xfrm>
            <a:off x="6729400" y="1421500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6"/>
          <p:cNvSpPr/>
          <p:nvPr/>
        </p:nvSpPr>
        <p:spPr>
          <a:xfrm>
            <a:off x="8209750" y="1421500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7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7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regulators relevant for longevity</a:t>
            </a:r>
            <a:endParaRPr/>
          </a:p>
        </p:txBody>
      </p:sp>
      <p:sp>
        <p:nvSpPr>
          <p:cNvPr id="835" name="Google Shape;835;p77"/>
          <p:cNvSpPr txBox="1"/>
          <p:nvPr/>
        </p:nvSpPr>
        <p:spPr>
          <a:xfrm>
            <a:off x="170250" y="1430250"/>
            <a:ext cx="50343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MML-1/Mondo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Transcription factor complex (MML-1/MXL-2) required for the longevity in C. elegans.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Regulate TFEB via TOR inhibition to promote longevity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Inhibition of MML-1/MXL-2 → impairs HLH-30 nuclear localization → impairs activation of autophagy in germline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6" name="Google Shape;8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75" y="1218870"/>
            <a:ext cx="3680300" cy="27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7"/>
          <p:cNvSpPr/>
          <p:nvPr/>
        </p:nvSpPr>
        <p:spPr>
          <a:xfrm>
            <a:off x="5984888" y="111932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7"/>
          <p:cNvSpPr/>
          <p:nvPr/>
        </p:nvSpPr>
        <p:spPr>
          <a:xfrm>
            <a:off x="5245025" y="111932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7"/>
          <p:cNvSpPr/>
          <p:nvPr/>
        </p:nvSpPr>
        <p:spPr>
          <a:xfrm>
            <a:off x="6713638" y="111932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7"/>
          <p:cNvSpPr/>
          <p:nvPr/>
        </p:nvSpPr>
        <p:spPr>
          <a:xfrm>
            <a:off x="8182275" y="1119325"/>
            <a:ext cx="7470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8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8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regulators relevant for longevity</a:t>
            </a:r>
            <a:endParaRPr/>
          </a:p>
        </p:txBody>
      </p:sp>
      <p:sp>
        <p:nvSpPr>
          <p:cNvPr id="847" name="Google Shape;847;p78"/>
          <p:cNvSpPr txBox="1"/>
          <p:nvPr/>
        </p:nvSpPr>
        <p:spPr>
          <a:xfrm>
            <a:off x="214650" y="835025"/>
            <a:ext cx="50343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Forkhead transcription factors (daf-16/FOXO, pha-4/FOXA)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Forkhead box (FOX) proteins are a large family of transcription factors with important functions in multiple biological processes, such as cell cycle control, cell differentiation, proliferation and development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C. elegans, Drosophila and mice, reduction of Insulin/IGF-1 signaling ultimately activates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DAF-16/FOXO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function and extends lifespan. In worms, DAF-16 increased autophagy.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PHA-4/FOXA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binds to the promoter region of transcription genes, which work in early stage of autophagosome formation and upregulates these genes in worms, leading to autophagic activation.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8" name="Google Shape;8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50" y="1489745"/>
            <a:ext cx="3680300" cy="27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8"/>
          <p:cNvSpPr/>
          <p:nvPr/>
        </p:nvSpPr>
        <p:spPr>
          <a:xfrm>
            <a:off x="5248950" y="139747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8"/>
          <p:cNvSpPr/>
          <p:nvPr/>
        </p:nvSpPr>
        <p:spPr>
          <a:xfrm>
            <a:off x="5989150" y="139747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8"/>
          <p:cNvSpPr/>
          <p:nvPr/>
        </p:nvSpPr>
        <p:spPr>
          <a:xfrm>
            <a:off x="6729350" y="139747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8"/>
          <p:cNvSpPr/>
          <p:nvPr/>
        </p:nvSpPr>
        <p:spPr>
          <a:xfrm>
            <a:off x="7469550" y="1397475"/>
            <a:ext cx="719700" cy="675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9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regulators relevant for longevity</a:t>
            </a:r>
            <a:endParaRPr/>
          </a:p>
        </p:txBody>
      </p:sp>
      <p:sp>
        <p:nvSpPr>
          <p:cNvPr id="859" name="Google Shape;859;p79"/>
          <p:cNvSpPr txBox="1"/>
          <p:nvPr/>
        </p:nvSpPr>
        <p:spPr>
          <a:xfrm>
            <a:off x="214650" y="1218875"/>
            <a:ext cx="50343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miR-34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MicroRNA: small noncoding RNAs that regulate gene expression at the post transcriptional level.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Reduce microRNA expression → increase autophagy activity → increase longevity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worms, loss of function of miR-34 extends lifespan. miR-34 expression increases with age and represses the worm’s autophagy gene, Atg9a.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contrast, increased mir-34 levels extend lifespan and reduce the neurodegeneration in Drosophila.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0" name="Google Shape;8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50" y="1218870"/>
            <a:ext cx="3680300" cy="2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0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Autophagy regulators relevant for longevity</a:t>
            </a:r>
            <a:endParaRPr/>
          </a:p>
        </p:txBody>
      </p:sp>
      <p:sp>
        <p:nvSpPr>
          <p:cNvPr id="867" name="Google Shape;867;p80"/>
          <p:cNvSpPr txBox="1"/>
          <p:nvPr/>
        </p:nvSpPr>
        <p:spPr>
          <a:xfrm>
            <a:off x="214650" y="1270350"/>
            <a:ext cx="5034300" cy="2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Sirtuins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Family of proteins involved in cellular health and metabolic regulation.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NAD-dependent deacetylase SIRT1 is a well-known modulator of aging. The life spans of yeast, worms, and flies can be extended by the overexpression or pharmacological activation of SIRT1.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SIRT1 regulates autophagy gene expression through histone deacetylation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8" name="Google Shape;8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50" y="1218870"/>
            <a:ext cx="3680300" cy="2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1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rgbClr val="628F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1"/>
          <p:cNvSpPr txBox="1"/>
          <p:nvPr>
            <p:ph type="title"/>
          </p:nvPr>
        </p:nvSpPr>
        <p:spPr>
          <a:xfrm>
            <a:off x="2876300" y="2485175"/>
            <a:ext cx="33585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5" name="Google Shape;875;p81"/>
          <p:cNvSpPr txBox="1"/>
          <p:nvPr>
            <p:ph idx="2" type="title"/>
          </p:nvPr>
        </p:nvSpPr>
        <p:spPr>
          <a:xfrm>
            <a:off x="1864200" y="1074375"/>
            <a:ext cx="5415600" cy="15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76" name="Google Shape;876;p81"/>
          <p:cNvSpPr txBox="1"/>
          <p:nvPr>
            <p:ph idx="1" type="subTitle"/>
          </p:nvPr>
        </p:nvSpPr>
        <p:spPr>
          <a:xfrm>
            <a:off x="3381950" y="3124079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Summary of the study’s findings and implications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2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2"/>
          <p:cNvSpPr txBox="1"/>
          <p:nvPr>
            <p:ph idx="1" type="body"/>
          </p:nvPr>
        </p:nvSpPr>
        <p:spPr>
          <a:xfrm>
            <a:off x="211500" y="1000775"/>
            <a:ext cx="8637300" cy="3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There is substantial evidence that </a:t>
            </a:r>
            <a:r>
              <a:rPr b="1" lang="en"/>
              <a:t>autophagy is essential for longevity</a:t>
            </a:r>
            <a:r>
              <a:rPr lang="en"/>
              <a:t>, but there are multiple factors to be considered...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i="1" lang="en"/>
              <a:t>How does timing affect the benefits of autophagy? </a:t>
            </a:r>
            <a:endParaRPr i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A 2017 showed that worms who went through an autophagy knockdown after the reproductive period was shown to extend lifespan in worms. 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i="1" lang="en"/>
              <a:t>What is specific cargo that are related to aging that autophagy degrades? </a:t>
            </a:r>
            <a:endParaRPr i="1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The paper clarifies that degradation of lipids (lipophagy) and degradation of mitochondria (mitophagy) were factors in aging in </a:t>
            </a:r>
            <a:r>
              <a:rPr i="1" lang="en"/>
              <a:t>C. elegans</a:t>
            </a:r>
            <a:endParaRPr i="1"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i="1" lang="en"/>
              <a:t>How can we effectively monitor autophagy activity in humans?</a:t>
            </a:r>
            <a:endParaRPr i="1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Assessing the role of autophagy in other diseases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How can autophagy affect the outcomes of certain diseases?</a:t>
            </a:r>
            <a:endParaRPr/>
          </a:p>
        </p:txBody>
      </p:sp>
      <p:sp>
        <p:nvSpPr>
          <p:cNvPr id="883" name="Google Shape;883;p82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3"/>
          <p:cNvSpPr/>
          <p:nvPr/>
        </p:nvSpPr>
        <p:spPr>
          <a:xfrm>
            <a:off x="-187150" y="266475"/>
            <a:ext cx="8484600" cy="465000"/>
          </a:xfrm>
          <a:prstGeom prst="roundRect">
            <a:avLst>
              <a:gd fmla="val 16667" name="adj"/>
            </a:avLst>
          </a:prstGeom>
          <a:solidFill>
            <a:srgbClr val="628F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3"/>
          <p:cNvSpPr txBox="1"/>
          <p:nvPr>
            <p:ph idx="1" type="body"/>
          </p:nvPr>
        </p:nvSpPr>
        <p:spPr>
          <a:xfrm>
            <a:off x="104250" y="888275"/>
            <a:ext cx="9039900" cy="4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Bagherniya, Mohammad, et al. “The Effect of Fasting or Calorie Restriction on Autophagy Induction: A </a:t>
            </a:r>
            <a:endParaRPr sz="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Review of the Literature.” Ageing Research Reviews, vol. 47, Nov. 2018, pp. 183–97. ScienceDirect, doi:10.1016/j.arr.2018.08.004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“Chaperone Mediated Autophagy (CMA) Does It All!” </a:t>
            </a:r>
            <a:r>
              <a:rPr i="1" lang="en" sz="900">
                <a:solidFill>
                  <a:srgbClr val="222222"/>
                </a:solidFill>
              </a:rPr>
              <a:t>Novus Biologicals</a:t>
            </a:r>
            <a:r>
              <a:rPr lang="en" sz="900">
                <a:solidFill>
                  <a:srgbClr val="222222"/>
                </a:solidFill>
              </a:rPr>
              <a:t>, 9 Jan. 2018,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https://www.novusbio.com/antibody-news/antibodies/chaperone-mediated-autophagy-cma-does-it-all.</a:t>
            </a:r>
            <a:endParaRPr sz="9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Gammoh, Noor, et al. “Role of Autophagy in Histone Deacetylase Inhibitor-Induced Apoptotic and Nonapoptotic Cell Death.” </a:t>
            </a:r>
            <a:r>
              <a:rPr i="1" lang="en" sz="900"/>
              <a:t>Proceedings of the National Academy of Sciences</a:t>
            </a:r>
            <a:r>
              <a:rPr lang="en" sz="900"/>
              <a:t>, vol. 109, no. 17, Apr. 2012, pp. 6561–65. </a:t>
            </a:r>
            <a:r>
              <a:rPr i="1" lang="en" sz="900"/>
              <a:t>www.pnas.org</a:t>
            </a:r>
            <a:r>
              <a:rPr lang="en" sz="900"/>
              <a:t>, doi:10.1073/pnas.1204429109.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Heemst, Diana Van, et al. “Reduced Insulin/IGF-1 Signalling and Human Longevity.” </a:t>
            </a:r>
            <a:r>
              <a:rPr i="1" lang="en" sz="900">
                <a:solidFill>
                  <a:srgbClr val="222222"/>
                </a:solidFill>
              </a:rPr>
              <a:t>Aging Cell</a:t>
            </a:r>
            <a:r>
              <a:rPr lang="en" sz="900">
                <a:solidFill>
                  <a:srgbClr val="222222"/>
                </a:solidFill>
              </a:rPr>
              <a:t>, vol. 4, no. 2, 2005, pp. 79–85. </a:t>
            </a:r>
            <a:r>
              <a:rPr i="1" lang="en" sz="900">
                <a:solidFill>
                  <a:srgbClr val="222222"/>
                </a:solidFill>
              </a:rPr>
              <a:t>Wiley Online Library</a:t>
            </a:r>
            <a:r>
              <a:rPr lang="en" sz="900">
                <a:solidFill>
                  <a:srgbClr val="222222"/>
                </a:solidFill>
              </a:rPr>
              <a:t>,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doi:10.1111/j.1474-9728.2005.00148.x.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Jiang, Guan-Min, et al. “The Relationship between Autophagy and the Immune System and Its Applications for Tumor Immunotherapy.” </a:t>
            </a:r>
            <a:r>
              <a:rPr i="1" lang="en" sz="900">
                <a:solidFill>
                  <a:srgbClr val="222222"/>
                </a:solidFill>
              </a:rPr>
              <a:t>Molecular Cancer</a:t>
            </a:r>
            <a:r>
              <a:rPr lang="en" sz="900">
                <a:solidFill>
                  <a:srgbClr val="222222"/>
                </a:solidFill>
              </a:rPr>
              <a:t>, vol. 18, no. 1,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Jan. 2019, p. 17. </a:t>
            </a:r>
            <a:r>
              <a:rPr i="1" lang="en" sz="900">
                <a:solidFill>
                  <a:srgbClr val="222222"/>
                </a:solidFill>
              </a:rPr>
              <a:t>BioMed Central</a:t>
            </a:r>
            <a:r>
              <a:rPr lang="en" sz="900">
                <a:solidFill>
                  <a:srgbClr val="222222"/>
                </a:solidFill>
              </a:rPr>
              <a:t>, doi:10.1186/s12943-019-0944-z.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“Lysosome.” </a:t>
            </a:r>
            <a:r>
              <a:rPr i="1" lang="en" sz="900">
                <a:solidFill>
                  <a:srgbClr val="222222"/>
                </a:solidFill>
              </a:rPr>
              <a:t>Genome.Gov</a:t>
            </a:r>
            <a:r>
              <a:rPr lang="en" sz="900">
                <a:solidFill>
                  <a:srgbClr val="222222"/>
                </a:solidFill>
              </a:rPr>
              <a:t>, https://www.genome.gov/genetics-glossary/Lysosome.</a:t>
            </a:r>
            <a:endParaRPr sz="9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Lin, Xin-Xuan, et al. “DAF-16/FOXO and HLH-30/TFEB Function as Combinatorial Transcription Factors to Promote Stress Resistance and Longevity.” </a:t>
            </a:r>
            <a:r>
              <a:rPr i="1" lang="en" sz="900">
                <a:solidFill>
                  <a:srgbClr val="000000"/>
                </a:solidFill>
              </a:rPr>
              <a:t>Nature Communications</a:t>
            </a:r>
            <a:r>
              <a:rPr lang="en" sz="900">
                <a:solidFill>
                  <a:srgbClr val="000000"/>
                </a:solidFill>
              </a:rPr>
              <a:t>, vol. 9, no. 1, Dec. 2018, p. 4400. </a:t>
            </a:r>
            <a:r>
              <a:rPr i="1" lang="en" sz="900">
                <a:solidFill>
                  <a:srgbClr val="000000"/>
                </a:solidFill>
              </a:rPr>
              <a:t>DOI.org</a:t>
            </a:r>
            <a:r>
              <a:rPr lang="en" sz="900">
                <a:solidFill>
                  <a:srgbClr val="000000"/>
                </a:solidFill>
              </a:rPr>
              <a:t>, doi:10.1038/s41467-018-06624-0.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Lin, Xiaokun, et al. “Rapamycin Inhibits Proliferation and Induces Autophagy in Human Neuroblastoma Cells.” </a:t>
            </a:r>
            <a:r>
              <a:rPr i="1" lang="en" sz="900">
                <a:solidFill>
                  <a:srgbClr val="222222"/>
                </a:solidFill>
              </a:rPr>
              <a:t>Bioscience Reports</a:t>
            </a:r>
            <a:r>
              <a:rPr lang="en" sz="900">
                <a:solidFill>
                  <a:srgbClr val="222222"/>
                </a:solidFill>
              </a:rPr>
              <a:t>, vol. 38, no. 6, Nov. 2018. </a:t>
            </a:r>
            <a:r>
              <a:rPr i="1" lang="en" sz="900">
                <a:solidFill>
                  <a:srgbClr val="222222"/>
                </a:solidFill>
              </a:rPr>
              <a:t>PubMed </a:t>
            </a:r>
            <a:endParaRPr i="1"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222222"/>
                </a:solidFill>
              </a:rPr>
              <a:t>Central</a:t>
            </a:r>
            <a:r>
              <a:rPr lang="en" sz="900">
                <a:solidFill>
                  <a:srgbClr val="222222"/>
                </a:solidFill>
              </a:rPr>
              <a:t>, doi:10.1042/BSR20181822.</a:t>
            </a:r>
            <a:endParaRPr sz="900">
              <a:solidFill>
                <a:srgbClr val="222222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Nakamura, S., &amp; Yoshimori, T. (2018). Autophagy and Longevity. </a:t>
            </a:r>
            <a:r>
              <a:rPr i="1" lang="en" sz="900"/>
              <a:t>Molecules and cells</a:t>
            </a:r>
            <a:r>
              <a:rPr lang="en" sz="900"/>
              <a:t>, </a:t>
            </a:r>
            <a:r>
              <a:rPr i="1" lang="en" sz="900"/>
              <a:t>41</a:t>
            </a:r>
            <a:r>
              <a:rPr lang="en" sz="900"/>
              <a:t>(1), 65–72. </a:t>
            </a:r>
            <a:r>
              <a:rPr lang="en" sz="900" u="sng">
                <a:hlinkClick r:id="rId3"/>
              </a:rPr>
              <a:t>https://doi.org/10.14348/molcells.2018.2333</a:t>
            </a:r>
            <a:endParaRPr sz="9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O’Brien, Jacob, et al. “Overview of MicroRNA Biogenesis, Mechanisms of Actions, and Circulation.” </a:t>
            </a:r>
            <a:r>
              <a:rPr i="1" lang="en" sz="900">
                <a:solidFill>
                  <a:srgbClr val="000000"/>
                </a:solidFill>
              </a:rPr>
              <a:t>Frontiers in Endocrinology</a:t>
            </a:r>
            <a:r>
              <a:rPr lang="en" sz="900">
                <a:solidFill>
                  <a:srgbClr val="000000"/>
                </a:solidFill>
              </a:rPr>
              <a:t>, vol. 9, Aug. 2018, p. 402. </a:t>
            </a:r>
            <a:r>
              <a:rPr i="1" lang="en" sz="900">
                <a:solidFill>
                  <a:srgbClr val="000000"/>
                </a:solidFill>
              </a:rPr>
              <a:t>DOI.org</a:t>
            </a:r>
            <a:r>
              <a:rPr lang="en" sz="900">
                <a:solidFill>
                  <a:srgbClr val="000000"/>
                </a:solidFill>
              </a:rPr>
              <a:t>, doi:10.3389/fendo.2018.00402.</a:t>
            </a:r>
            <a:endParaRPr sz="9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“Our Core Science - Why Sirtuins Are Important.” </a:t>
            </a:r>
            <a:r>
              <a:rPr i="1" lang="en" sz="900">
                <a:solidFill>
                  <a:srgbClr val="000000"/>
                </a:solidFill>
              </a:rPr>
              <a:t>Elysium Health</a:t>
            </a:r>
            <a:r>
              <a:rPr lang="en" sz="900">
                <a:solidFill>
                  <a:srgbClr val="000000"/>
                </a:solidFill>
              </a:rPr>
              <a:t>, https://www.elysiumhealth.com/en-us/science-101/why-sirtuins-are-important-for-aging.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Rubinsztein, David C., et al. “Therapeutic Targeting of Autophagy in Neurodegenerative and Infectious Diseases.” </a:t>
            </a:r>
            <a:r>
              <a:rPr i="1" lang="en" sz="900">
                <a:solidFill>
                  <a:srgbClr val="222222"/>
                </a:solidFill>
              </a:rPr>
              <a:t>The Journal of Experimental Medicine</a:t>
            </a:r>
            <a:r>
              <a:rPr lang="en" sz="900">
                <a:solidFill>
                  <a:srgbClr val="222222"/>
                </a:solidFill>
              </a:rPr>
              <a:t>, vol. 212, no. 7,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June 2015, pp. 979–90. </a:t>
            </a:r>
            <a:r>
              <a:rPr i="1" lang="en" sz="900">
                <a:solidFill>
                  <a:srgbClr val="222222"/>
                </a:solidFill>
              </a:rPr>
              <a:t>PubMed Central</a:t>
            </a:r>
            <a:r>
              <a:rPr lang="en" sz="900">
                <a:solidFill>
                  <a:srgbClr val="222222"/>
                </a:solidFill>
              </a:rPr>
              <a:t>, doi:10.1084/jem.20150956.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222222"/>
                </a:solidFill>
              </a:rPr>
              <a:t>TOR Signalling - Latest Research and News | Nature</a:t>
            </a:r>
            <a:r>
              <a:rPr lang="en" sz="900">
                <a:solidFill>
                  <a:srgbClr val="222222"/>
                </a:solidFill>
              </a:rPr>
              <a:t>. https://www.nature.com/subjects/tor-signalling. Accessed 31 July 2020.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Wen, Xin, and Daniel J. Klionsky. “At a Glance: A History of Autophagy and Cancer.” </a:t>
            </a:r>
            <a:r>
              <a:rPr i="1" lang="en" sz="900">
                <a:solidFill>
                  <a:srgbClr val="222222"/>
                </a:solidFill>
              </a:rPr>
              <a:t>Seminars in Cancer Biology</a:t>
            </a:r>
            <a:r>
              <a:rPr lang="en" sz="900">
                <a:solidFill>
                  <a:srgbClr val="222222"/>
                </a:solidFill>
              </a:rPr>
              <a:t>, Nov. 2019. </a:t>
            </a:r>
            <a:r>
              <a:rPr i="1" lang="en" sz="900">
                <a:solidFill>
                  <a:srgbClr val="222222"/>
                </a:solidFill>
              </a:rPr>
              <a:t>ScienceDirect</a:t>
            </a:r>
            <a:r>
              <a:rPr lang="en" sz="900">
                <a:solidFill>
                  <a:srgbClr val="222222"/>
                </a:solidFill>
              </a:rPr>
              <a:t>,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doi:10.1016/j.semcancer.2019.11.005.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Williams, Jessica A., and Wen-Xing Ding. “Role of Autophagy in Alcohol and Drug-Induced Liver Injury.” </a:t>
            </a:r>
            <a:r>
              <a:rPr i="1" lang="en" sz="900">
                <a:solidFill>
                  <a:srgbClr val="222222"/>
                </a:solidFill>
              </a:rPr>
              <a:t>Food and Chemical Toxicology</a:t>
            </a:r>
            <a:r>
              <a:rPr lang="en" sz="900">
                <a:solidFill>
                  <a:srgbClr val="222222"/>
                </a:solidFill>
              </a:rPr>
              <a:t>, vol. 136, Feb. 2020, p. 111075. </a:t>
            </a:r>
            <a:endParaRPr sz="900"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222222"/>
                </a:solidFill>
              </a:rPr>
              <a:t>ScienceDirect</a:t>
            </a:r>
            <a:r>
              <a:rPr lang="en" sz="900">
                <a:solidFill>
                  <a:srgbClr val="222222"/>
                </a:solidFill>
              </a:rPr>
              <a:t>, doi:10.1016/j.fct.2019.111075.</a:t>
            </a:r>
            <a:endParaRPr sz="9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Yamamoto, Soh, et al. “Autophagy Differentially Regulates Insulin Production and Insulin Sensitivity.” Cell Reports, vol. 23, no. 11, June 2018, pp. 3286–99. PubMed 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Central, doi:10.1016/j.celrep.2018.05.032.</a:t>
            </a:r>
            <a:endParaRPr sz="9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Zhang, Wentao, et al. “The Emerging Roles of Forkhead Box (FOX) Proteins in Osteosarcoma.” </a:t>
            </a:r>
            <a:r>
              <a:rPr i="1" lang="en" sz="900"/>
              <a:t>Journal of Cancer</a:t>
            </a:r>
            <a:r>
              <a:rPr lang="en" sz="900"/>
              <a:t>, vol. 8, no. 9, 2017, pp. 1619–28. </a:t>
            </a:r>
            <a:r>
              <a:rPr i="1" lang="en" sz="900"/>
              <a:t>DOI.org (Crossref)</a:t>
            </a:r>
            <a:r>
              <a:rPr lang="en" sz="900"/>
              <a:t>, doi:10.7150/jca.18778.</a:t>
            </a:r>
            <a:endParaRPr sz="900"/>
          </a:p>
        </p:txBody>
      </p:sp>
      <p:sp>
        <p:nvSpPr>
          <p:cNvPr id="890" name="Google Shape;890;p83"/>
          <p:cNvSpPr txBox="1"/>
          <p:nvPr>
            <p:ph type="title"/>
          </p:nvPr>
        </p:nvSpPr>
        <p:spPr>
          <a:xfrm>
            <a:off x="1435550" y="306275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"/>
          <p:cNvSpPr txBox="1"/>
          <p:nvPr>
            <p:ph idx="1" type="body"/>
          </p:nvPr>
        </p:nvSpPr>
        <p:spPr>
          <a:xfrm>
            <a:off x="1016125" y="867300"/>
            <a:ext cx="71661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Autophagy → great for tumor </a:t>
            </a:r>
            <a:r>
              <a:rPr lang="en" sz="1500"/>
              <a:t>suppression AND tumor survival??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96" name="Google Shape;896;p84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Autophagy in Cancer </a:t>
            </a:r>
            <a:endParaRPr/>
          </a:p>
        </p:txBody>
      </p:sp>
      <p:pic>
        <p:nvPicPr>
          <p:cNvPr id="897" name="Google Shape;8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300" y="1371125"/>
            <a:ext cx="6477750" cy="3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idx="2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Presenters</a:t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-16675" l="26489" r="26493" t="-8606"/>
          <a:stretch/>
        </p:blipFill>
        <p:spPr>
          <a:xfrm>
            <a:off x="276599" y="956113"/>
            <a:ext cx="1543200" cy="308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1231275" y="1160625"/>
            <a:ext cx="2030100" cy="465000"/>
          </a:xfrm>
          <a:prstGeom prst="roundRect">
            <a:avLst>
              <a:gd fmla="val 222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1231275" y="1160625"/>
            <a:ext cx="20301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Emily Movsumova</a:t>
            </a:r>
            <a:endParaRPr sz="1500"/>
          </a:p>
        </p:txBody>
      </p:sp>
      <p:pic>
        <p:nvPicPr>
          <p:cNvPr id="446" name="Google Shape;446;p49"/>
          <p:cNvPicPr preferRelativeResize="0"/>
          <p:nvPr/>
        </p:nvPicPr>
        <p:blipFill rotWithShape="1">
          <a:blip r:embed="rId4">
            <a:alphaModFix/>
          </a:blip>
          <a:srcRect b="0" l="16692" r="16698" t="0"/>
          <a:stretch/>
        </p:blipFill>
        <p:spPr>
          <a:xfrm>
            <a:off x="2691152" y="1948625"/>
            <a:ext cx="1506300" cy="301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47" name="Google Shape;447;p49"/>
          <p:cNvSpPr/>
          <p:nvPr/>
        </p:nvSpPr>
        <p:spPr>
          <a:xfrm>
            <a:off x="1657775" y="4209750"/>
            <a:ext cx="2030100" cy="465000"/>
          </a:xfrm>
          <a:prstGeom prst="roundRect">
            <a:avLst>
              <a:gd fmla="val 2229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 txBox="1"/>
          <p:nvPr>
            <p:ph idx="3" type="title"/>
          </p:nvPr>
        </p:nvSpPr>
        <p:spPr>
          <a:xfrm>
            <a:off x="1587750" y="4209752"/>
            <a:ext cx="20301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</a:t>
            </a:r>
            <a:r>
              <a:rPr lang="en" sz="1500"/>
              <a:t>ana Leshchynska</a:t>
            </a:r>
            <a:endParaRPr sz="1500"/>
          </a:p>
        </p:txBody>
      </p:sp>
      <p:pic>
        <p:nvPicPr>
          <p:cNvPr id="449" name="Google Shape;449;p49"/>
          <p:cNvPicPr preferRelativeResize="0"/>
          <p:nvPr/>
        </p:nvPicPr>
        <p:blipFill rotWithShape="1">
          <a:blip r:embed="rId5">
            <a:alphaModFix/>
          </a:blip>
          <a:srcRect b="0" l="13469" r="19814" t="0"/>
          <a:stretch/>
        </p:blipFill>
        <p:spPr>
          <a:xfrm>
            <a:off x="4489075" y="984475"/>
            <a:ext cx="1543200" cy="308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 rotWithShape="1">
          <a:blip r:embed="rId6">
            <a:alphaModFix/>
          </a:blip>
          <a:srcRect b="1876" l="14491" r="19964" t="1876"/>
          <a:stretch/>
        </p:blipFill>
        <p:spPr>
          <a:xfrm>
            <a:off x="6882425" y="1875125"/>
            <a:ext cx="1543200" cy="308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51" name="Google Shape;451;p49"/>
          <p:cNvSpPr/>
          <p:nvPr/>
        </p:nvSpPr>
        <p:spPr>
          <a:xfrm>
            <a:off x="5552299" y="1160613"/>
            <a:ext cx="1726200" cy="465000"/>
          </a:xfrm>
          <a:prstGeom prst="roundRect">
            <a:avLst>
              <a:gd fmla="val 222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"/>
          <p:cNvSpPr txBox="1"/>
          <p:nvPr>
            <p:ph type="title"/>
          </p:nvPr>
        </p:nvSpPr>
        <p:spPr>
          <a:xfrm>
            <a:off x="5552300" y="1160613"/>
            <a:ext cx="1726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Zara Nadeem</a:t>
            </a:r>
            <a:endParaRPr sz="1500"/>
          </a:p>
        </p:txBody>
      </p:sp>
      <p:sp>
        <p:nvSpPr>
          <p:cNvPr id="453" name="Google Shape;453;p49"/>
          <p:cNvSpPr/>
          <p:nvPr/>
        </p:nvSpPr>
        <p:spPr>
          <a:xfrm>
            <a:off x="6104725" y="4204975"/>
            <a:ext cx="1857900" cy="465000"/>
          </a:xfrm>
          <a:prstGeom prst="roundRect">
            <a:avLst>
              <a:gd fmla="val 2229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9"/>
          <p:cNvSpPr txBox="1"/>
          <p:nvPr>
            <p:ph idx="3" type="title"/>
          </p:nvPr>
        </p:nvSpPr>
        <p:spPr>
          <a:xfrm>
            <a:off x="6104725" y="4214525"/>
            <a:ext cx="1857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Zahin Quayyum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5"/>
          <p:cNvSpPr txBox="1"/>
          <p:nvPr>
            <p:ph idx="1" type="body"/>
          </p:nvPr>
        </p:nvSpPr>
        <p:spPr>
          <a:xfrm>
            <a:off x="2071875" y="1746625"/>
            <a:ext cx="5191800" cy="217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Yun CW, Lee SH. The Roles of Autophagy in Cancer. </a:t>
            </a:r>
            <a:r>
              <a:rPr i="1" lang="en" sz="1400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Int J Mol Sci</a:t>
            </a:r>
            <a:r>
              <a:rPr lang="en" sz="1400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. 2018;19(11):3466. Published 2018 Nov 5. doi:10.3390/ijms19113466</a:t>
            </a:r>
            <a:endParaRPr sz="1600"/>
          </a:p>
        </p:txBody>
      </p:sp>
      <p:sp>
        <p:nvSpPr>
          <p:cNvPr id="903" name="Google Shape;903;p85"/>
          <p:cNvSpPr txBox="1"/>
          <p:nvPr>
            <p:ph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</p:txBody>
      </p:sp>
      <p:pic>
        <p:nvPicPr>
          <p:cNvPr id="904" name="Google Shape;9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775" y="3668350"/>
            <a:ext cx="1100400" cy="12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5"/>
          <p:cNvSpPr txBox="1"/>
          <p:nvPr/>
        </p:nvSpPr>
        <p:spPr>
          <a:xfrm>
            <a:off x="5685550" y="4604725"/>
            <a:ext cx="2168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appy birthday deep &lt;3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6"/>
          <p:cNvSpPr/>
          <p:nvPr/>
        </p:nvSpPr>
        <p:spPr>
          <a:xfrm flipH="1" rot="5677511">
            <a:off x="2645462" y="1393414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coral&#10;&#10;Description automatically generated" id="911" name="Google Shape;911;p86"/>
          <p:cNvPicPr preferRelativeResize="0"/>
          <p:nvPr/>
        </p:nvPicPr>
        <p:blipFill rotWithShape="1">
          <a:blip r:embed="rId3">
            <a:alphaModFix/>
          </a:blip>
          <a:srcRect b="0" l="13488" r="25397" t="0"/>
          <a:stretch/>
        </p:blipFill>
        <p:spPr>
          <a:xfrm>
            <a:off x="317503" y="301624"/>
            <a:ext cx="3699713" cy="4540252"/>
          </a:xfrm>
          <a:custGeom>
            <a:rect b="b" l="l" r="r" t="t"/>
            <a:pathLst>
              <a:path extrusionOk="0" h="6053670" w="4932951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12" name="Google Shape;912;p86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13" name="Google Shape;913;p86"/>
          <p:cNvSpPr txBox="1"/>
          <p:nvPr>
            <p:ph type="ctrTitle"/>
          </p:nvPr>
        </p:nvSpPr>
        <p:spPr>
          <a:xfrm>
            <a:off x="4271296" y="967837"/>
            <a:ext cx="40713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</a:pPr>
            <a:r>
              <a:rPr lang="en" sz="4000">
                <a:latin typeface="Century Gothic"/>
                <a:ea typeface="Century Gothic"/>
                <a:cs typeface="Century Gothic"/>
                <a:sym typeface="Century Gothic"/>
              </a:rPr>
              <a:t>The Role of Gut Microbiota in Neurological Disorders</a:t>
            </a:r>
            <a:endParaRPr sz="4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4" name="Google Shape;914;p86"/>
          <p:cNvSpPr txBox="1"/>
          <p:nvPr>
            <p:ph idx="1" type="subTitle"/>
          </p:nvPr>
        </p:nvSpPr>
        <p:spPr>
          <a:xfrm>
            <a:off x="4271296" y="3443749"/>
            <a:ext cx="4071413" cy="12167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latin typeface="Century Gothic"/>
                <a:ea typeface="Century Gothic"/>
                <a:cs typeface="Century Gothic"/>
                <a:sym typeface="Century Gothic"/>
              </a:rPr>
              <a:t>DAVID ARCE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5" name="Google Shape;915;p8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7"/>
          <p:cNvSpPr/>
          <p:nvPr/>
        </p:nvSpPr>
        <p:spPr>
          <a:xfrm>
            <a:off x="0" y="596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22" name="Google Shape;922;p87"/>
          <p:cNvSpPr/>
          <p:nvPr/>
        </p:nvSpPr>
        <p:spPr>
          <a:xfrm rot="-5677511">
            <a:off x="4032571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7"/>
          <p:cNvSpPr txBox="1"/>
          <p:nvPr>
            <p:ph type="title"/>
          </p:nvPr>
        </p:nvSpPr>
        <p:spPr>
          <a:xfrm>
            <a:off x="479323" y="957184"/>
            <a:ext cx="4554582" cy="1216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lang="en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the Gut Microbiota?</a:t>
            </a:r>
            <a:endParaRPr sz="3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None/>
            </a:pPr>
            <a:br>
              <a:rPr lang="en" sz="2200"/>
            </a:br>
            <a:endParaRPr sz="2200">
              <a:solidFill>
                <a:srgbClr val="FFFFFF"/>
              </a:solidFill>
            </a:endParaRPr>
          </a:p>
        </p:txBody>
      </p:sp>
      <p:pic>
        <p:nvPicPr>
          <p:cNvPr descr="A picture containing fabric, food&#10;&#10;Description automatically generated" id="924" name="Google Shape;924;p87"/>
          <p:cNvPicPr preferRelativeResize="0"/>
          <p:nvPr/>
        </p:nvPicPr>
        <p:blipFill rotWithShape="1">
          <a:blip r:embed="rId3">
            <a:alphaModFix/>
          </a:blip>
          <a:srcRect b="1" l="26690" r="26293" t="0"/>
          <a:stretch/>
        </p:blipFill>
        <p:spPr>
          <a:xfrm>
            <a:off x="5080883" y="360045"/>
            <a:ext cx="3697356" cy="4423410"/>
          </a:xfrm>
          <a:custGeom>
            <a:rect b="b" l="l" r="r" t="t"/>
            <a:pathLst>
              <a:path extrusionOk="0" h="5897880" w="4929808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25" name="Google Shape;925;p8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7"/>
          <p:cNvSpPr/>
          <p:nvPr/>
        </p:nvSpPr>
        <p:spPr>
          <a:xfrm>
            <a:off x="0" y="2000250"/>
            <a:ext cx="3143250" cy="314325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7"/>
          <p:cNvSpPr/>
          <p:nvPr/>
        </p:nvSpPr>
        <p:spPr>
          <a:xfrm>
            <a:off x="0" y="2171700"/>
            <a:ext cx="1771650" cy="177165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7"/>
          <p:cNvSpPr txBox="1"/>
          <p:nvPr>
            <p:ph idx="1" type="body"/>
          </p:nvPr>
        </p:nvSpPr>
        <p:spPr>
          <a:xfrm>
            <a:off x="479323" y="1814051"/>
            <a:ext cx="4554582" cy="2858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Microbiota</a:t>
            </a: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the microorganisms living in a location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b="1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Gut microbiota</a:t>
            </a: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the microorganisms (bacteria, viruses, and fungi) that live in the gut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25400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8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Importance of the Gut Microbiota</a:t>
            </a:r>
            <a:endParaRPr sz="30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34" name="Google Shape;934;p88"/>
          <p:cNvGrpSpPr/>
          <p:nvPr/>
        </p:nvGrpSpPr>
        <p:grpSpPr>
          <a:xfrm>
            <a:off x="749540" y="2075623"/>
            <a:ext cx="7402349" cy="2551448"/>
            <a:chOff x="0" y="415"/>
            <a:chExt cx="9869798" cy="3401931"/>
          </a:xfrm>
        </p:grpSpPr>
        <p:cxnSp>
          <p:nvCxnSpPr>
            <p:cNvPr id="935" name="Google Shape;935;p88"/>
            <p:cNvCxnSpPr/>
            <p:nvPr/>
          </p:nvCxnSpPr>
          <p:spPr>
            <a:xfrm>
              <a:off x="0" y="415"/>
              <a:ext cx="9869798" cy="0"/>
            </a:xfrm>
            <a:prstGeom prst="straightConnector1">
              <a:avLst/>
            </a:prstGeom>
            <a:solidFill>
              <a:srgbClr val="383059"/>
            </a:solidFill>
            <a:ln cap="rnd" cmpd="sng" w="19050">
              <a:solidFill>
                <a:srgbClr val="3830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6" name="Google Shape;936;p88"/>
            <p:cNvSpPr/>
            <p:nvPr/>
          </p:nvSpPr>
          <p:spPr>
            <a:xfrm>
              <a:off x="0" y="415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8"/>
            <p:cNvSpPr txBox="1"/>
            <p:nvPr/>
          </p:nvSpPr>
          <p:spPr>
            <a:xfrm>
              <a:off x="0" y="415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4275" lIns="54275" spcFirstLastPara="1" rIns="54275" wrap="square" tIns="5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Humans have evolved to live with microbes </a:t>
              </a:r>
              <a:endParaRPr sz="1100"/>
            </a:p>
          </p:txBody>
        </p:sp>
        <p:cxnSp>
          <p:nvCxnSpPr>
            <p:cNvPr id="938" name="Google Shape;938;p88"/>
            <p:cNvCxnSpPr/>
            <p:nvPr/>
          </p:nvCxnSpPr>
          <p:spPr>
            <a:xfrm>
              <a:off x="0" y="680801"/>
              <a:ext cx="9869798" cy="0"/>
            </a:xfrm>
            <a:prstGeom prst="straightConnector1">
              <a:avLst/>
            </a:prstGeom>
            <a:solidFill>
              <a:srgbClr val="383059"/>
            </a:solidFill>
            <a:ln cap="rnd" cmpd="sng" w="19050">
              <a:solidFill>
                <a:srgbClr val="3830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9" name="Google Shape;939;p88"/>
            <p:cNvSpPr/>
            <p:nvPr/>
          </p:nvSpPr>
          <p:spPr>
            <a:xfrm>
              <a:off x="0" y="680801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8"/>
            <p:cNvSpPr txBox="1"/>
            <p:nvPr/>
          </p:nvSpPr>
          <p:spPr>
            <a:xfrm>
              <a:off x="0" y="680801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4275" lIns="54275" spcFirstLastPara="1" rIns="54275" wrap="square" tIns="5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gut microbiome begins to affect your body the moment you are born</a:t>
              </a:r>
              <a:endParaRPr sz="1100"/>
            </a:p>
          </p:txBody>
        </p:sp>
        <p:cxnSp>
          <p:nvCxnSpPr>
            <p:cNvPr id="941" name="Google Shape;941;p88"/>
            <p:cNvCxnSpPr/>
            <p:nvPr/>
          </p:nvCxnSpPr>
          <p:spPr>
            <a:xfrm>
              <a:off x="0" y="1361187"/>
              <a:ext cx="9869798" cy="0"/>
            </a:xfrm>
            <a:prstGeom prst="straightConnector1">
              <a:avLst/>
            </a:prstGeom>
            <a:solidFill>
              <a:srgbClr val="383059"/>
            </a:solidFill>
            <a:ln cap="rnd" cmpd="sng" w="19050">
              <a:solidFill>
                <a:srgbClr val="3830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2" name="Google Shape;942;p88"/>
            <p:cNvSpPr/>
            <p:nvPr/>
          </p:nvSpPr>
          <p:spPr>
            <a:xfrm>
              <a:off x="0" y="1361187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8"/>
            <p:cNvSpPr txBox="1"/>
            <p:nvPr/>
          </p:nvSpPr>
          <p:spPr>
            <a:xfrm>
              <a:off x="0" y="1361187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4275" lIns="54275" spcFirstLastPara="1" rIns="54275" wrap="square" tIns="5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Babies are exposed to microbes when they pass through the mother's birth canal</a:t>
              </a:r>
              <a:endParaRPr sz="1100"/>
            </a:p>
          </p:txBody>
        </p:sp>
        <p:cxnSp>
          <p:nvCxnSpPr>
            <p:cNvPr id="944" name="Google Shape;944;p88"/>
            <p:cNvCxnSpPr/>
            <p:nvPr/>
          </p:nvCxnSpPr>
          <p:spPr>
            <a:xfrm>
              <a:off x="0" y="2041574"/>
              <a:ext cx="9869798" cy="0"/>
            </a:xfrm>
            <a:prstGeom prst="straightConnector1">
              <a:avLst/>
            </a:prstGeom>
            <a:solidFill>
              <a:srgbClr val="383059"/>
            </a:solidFill>
            <a:ln cap="rnd" cmpd="sng" w="19050">
              <a:solidFill>
                <a:srgbClr val="3830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5" name="Google Shape;945;p88"/>
            <p:cNvSpPr/>
            <p:nvPr/>
          </p:nvSpPr>
          <p:spPr>
            <a:xfrm>
              <a:off x="0" y="2041574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8"/>
            <p:cNvSpPr txBox="1"/>
            <p:nvPr/>
          </p:nvSpPr>
          <p:spPr>
            <a:xfrm>
              <a:off x="0" y="2041574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4275" lIns="54275" spcFirstLastPara="1" rIns="54275" wrap="square" tIns="5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microbiome becomes more diverse as children develop; a higher diversity correlates with good health</a:t>
              </a:r>
              <a:endParaRPr sz="1100"/>
            </a:p>
          </p:txBody>
        </p:sp>
        <p:cxnSp>
          <p:nvCxnSpPr>
            <p:cNvPr id="947" name="Google Shape;947;p88"/>
            <p:cNvCxnSpPr/>
            <p:nvPr/>
          </p:nvCxnSpPr>
          <p:spPr>
            <a:xfrm>
              <a:off x="0" y="2721960"/>
              <a:ext cx="9869798" cy="0"/>
            </a:xfrm>
            <a:prstGeom prst="straightConnector1">
              <a:avLst/>
            </a:prstGeom>
            <a:solidFill>
              <a:srgbClr val="383059"/>
            </a:solidFill>
            <a:ln cap="rnd" cmpd="sng" w="19050">
              <a:solidFill>
                <a:srgbClr val="3830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8" name="Google Shape;948;p88"/>
            <p:cNvSpPr/>
            <p:nvPr/>
          </p:nvSpPr>
          <p:spPr>
            <a:xfrm>
              <a:off x="0" y="2721960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8"/>
            <p:cNvSpPr txBox="1"/>
            <p:nvPr/>
          </p:nvSpPr>
          <p:spPr>
            <a:xfrm>
              <a:off x="0" y="2721960"/>
              <a:ext cx="9869798" cy="680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4275" lIns="54275" spcFirstLastPara="1" rIns="54275" wrap="square" tIns="5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gut microbiome is very important for our overall survival</a:t>
              </a:r>
              <a:endParaRPr sz="11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9"/>
          <p:cNvSpPr/>
          <p:nvPr/>
        </p:nvSpPr>
        <p:spPr>
          <a:xfrm rot="-5677511">
            <a:off x="35237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9"/>
          <p:cNvSpPr/>
          <p:nvPr/>
        </p:nvSpPr>
        <p:spPr>
          <a:xfrm rot="-5400000">
            <a:off x="4463174" y="478550"/>
            <a:ext cx="4540252" cy="4186399"/>
          </a:xfrm>
          <a:custGeom>
            <a:rect b="b" l="l" r="r" t="t"/>
            <a:pathLst>
              <a:path extrusionOk="0" h="5581866" w="6053670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57" name="Google Shape;957;p89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58" name="Google Shape;958;p89"/>
          <p:cNvSpPr txBox="1"/>
          <p:nvPr>
            <p:ph type="title"/>
          </p:nvPr>
        </p:nvSpPr>
        <p:spPr>
          <a:xfrm>
            <a:off x="522455" y="730741"/>
            <a:ext cx="3849329" cy="1216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Role of Gut Microbiota in the Body</a:t>
            </a:r>
            <a:endParaRPr sz="30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close up of text on a white background&#10;&#10;Description automatically generated" id="959" name="Google Shape;959;p89"/>
          <p:cNvPicPr preferRelativeResize="0"/>
          <p:nvPr/>
        </p:nvPicPr>
        <p:blipFill rotWithShape="1">
          <a:blip r:embed="rId4">
            <a:alphaModFix/>
          </a:blip>
          <a:srcRect b="-1" l="4568" r="4570" t="0"/>
          <a:stretch/>
        </p:blipFill>
        <p:spPr>
          <a:xfrm>
            <a:off x="5036127" y="1083656"/>
            <a:ext cx="3621530" cy="2989373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9"/>
          <p:cNvSpPr txBox="1"/>
          <p:nvPr>
            <p:ph idx="1" type="body"/>
          </p:nvPr>
        </p:nvSpPr>
        <p:spPr>
          <a:xfrm>
            <a:off x="479323" y="1814051"/>
            <a:ext cx="3849329" cy="285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Digests breast milk 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Digests fiber 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control the immune system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control brain health</a:t>
            </a:r>
            <a:endParaRPr sz="1100"/>
          </a:p>
          <a:p>
            <a:pPr indent="0" lvl="1" marL="342900" rtl="0" algn="l"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0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Microbiota-Gut-Brain Axis</a:t>
            </a:r>
            <a:endParaRPr sz="30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67" name="Google Shape;967;p90"/>
          <p:cNvGrpSpPr/>
          <p:nvPr/>
        </p:nvGrpSpPr>
        <p:grpSpPr>
          <a:xfrm>
            <a:off x="962475" y="2218981"/>
            <a:ext cx="7219037" cy="2314280"/>
            <a:chOff x="0" y="376"/>
            <a:chExt cx="9625383" cy="3085707"/>
          </a:xfrm>
        </p:grpSpPr>
        <p:sp>
          <p:nvSpPr>
            <p:cNvPr id="968" name="Google Shape;968;p90"/>
            <p:cNvSpPr/>
            <p:nvPr/>
          </p:nvSpPr>
          <p:spPr>
            <a:xfrm>
              <a:off x="0" y="376"/>
              <a:ext cx="9625383" cy="881630"/>
            </a:xfrm>
            <a:prstGeom prst="roundRect">
              <a:avLst>
                <a:gd fmla="val 10000" name="adj"/>
              </a:avLst>
            </a:prstGeom>
            <a:solidFill>
              <a:srgbClr val="38305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0"/>
            <p:cNvSpPr/>
            <p:nvPr/>
          </p:nvSpPr>
          <p:spPr>
            <a:xfrm>
              <a:off x="266693" y="198743"/>
              <a:ext cx="484896" cy="4848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0"/>
            <p:cNvSpPr/>
            <p:nvPr/>
          </p:nvSpPr>
          <p:spPr>
            <a:xfrm>
              <a:off x="1018283" y="376"/>
              <a:ext cx="8607099" cy="881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0"/>
            <p:cNvSpPr txBox="1"/>
            <p:nvPr/>
          </p:nvSpPr>
          <p:spPr>
            <a:xfrm>
              <a:off x="1018283" y="376"/>
              <a:ext cx="8607099" cy="881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975" lIns="69975" spcFirstLastPara="1" rIns="69975" wrap="square" tIns="69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bidirectional communication between the gut microbiota and the brain</a:t>
              </a:r>
              <a:endPara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2" name="Google Shape;972;p90"/>
            <p:cNvSpPr/>
            <p:nvPr/>
          </p:nvSpPr>
          <p:spPr>
            <a:xfrm>
              <a:off x="0" y="1102415"/>
              <a:ext cx="9625383" cy="881630"/>
            </a:xfrm>
            <a:prstGeom prst="roundRect">
              <a:avLst>
                <a:gd fmla="val 10000" name="adj"/>
              </a:avLst>
            </a:prstGeom>
            <a:solidFill>
              <a:srgbClr val="38305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0"/>
            <p:cNvSpPr/>
            <p:nvPr/>
          </p:nvSpPr>
          <p:spPr>
            <a:xfrm>
              <a:off x="266693" y="1300782"/>
              <a:ext cx="484896" cy="48489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0"/>
            <p:cNvSpPr/>
            <p:nvPr/>
          </p:nvSpPr>
          <p:spPr>
            <a:xfrm>
              <a:off x="1018283" y="1102415"/>
              <a:ext cx="8607099" cy="881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0"/>
            <p:cNvSpPr txBox="1"/>
            <p:nvPr/>
          </p:nvSpPr>
          <p:spPr>
            <a:xfrm>
              <a:off x="1018283" y="1102415"/>
              <a:ext cx="8607000" cy="8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975" lIns="69975" spcFirstLastPara="1" rIns="69975" wrap="square" tIns="69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Influences the behavior associated with neuropsychiatric conditions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976" name="Google Shape;976;p90"/>
            <p:cNvSpPr/>
            <p:nvPr/>
          </p:nvSpPr>
          <p:spPr>
            <a:xfrm>
              <a:off x="0" y="2204453"/>
              <a:ext cx="9625383" cy="881630"/>
            </a:xfrm>
            <a:prstGeom prst="roundRect">
              <a:avLst>
                <a:gd fmla="val 10000" name="adj"/>
              </a:avLst>
            </a:prstGeom>
            <a:solidFill>
              <a:srgbClr val="38305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0"/>
            <p:cNvSpPr/>
            <p:nvPr/>
          </p:nvSpPr>
          <p:spPr>
            <a:xfrm>
              <a:off x="266693" y="2402820"/>
              <a:ext cx="484896" cy="48489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0"/>
            <p:cNvSpPr/>
            <p:nvPr/>
          </p:nvSpPr>
          <p:spPr>
            <a:xfrm>
              <a:off x="1018283" y="2204453"/>
              <a:ext cx="8607099" cy="881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0"/>
            <p:cNvSpPr txBox="1"/>
            <p:nvPr/>
          </p:nvSpPr>
          <p:spPr>
            <a:xfrm>
              <a:off x="1018283" y="2204453"/>
              <a:ext cx="8607099" cy="881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975" lIns="69975" spcFirstLastPara="1" rIns="69975" wrap="square" tIns="69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Occurs through various pathways: vagus nerve, immune system, neuroendocrine pathways, and bacteria-derived metabolites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1"/>
          <p:cNvSpPr/>
          <p:nvPr/>
        </p:nvSpPr>
        <p:spPr>
          <a:xfrm>
            <a:off x="0" y="596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86" name="Google Shape;986;p91"/>
          <p:cNvSpPr/>
          <p:nvPr/>
        </p:nvSpPr>
        <p:spPr>
          <a:xfrm rot="-5677511">
            <a:off x="4032571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1"/>
          <p:cNvSpPr txBox="1"/>
          <p:nvPr>
            <p:ph type="title"/>
          </p:nvPr>
        </p:nvSpPr>
        <p:spPr>
          <a:xfrm>
            <a:off x="522455" y="773873"/>
            <a:ext cx="4554582" cy="1216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entury Gothic"/>
              <a:buNone/>
            </a:pPr>
            <a:r>
              <a:rPr lang="en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"Recent developments in understanding the role of the gut microbiota in brain health and disease"</a:t>
            </a:r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animal&#10;&#10;Description automatically generated" id="988" name="Google Shape;988;p91"/>
          <p:cNvPicPr preferRelativeResize="0"/>
          <p:nvPr/>
        </p:nvPicPr>
        <p:blipFill rotWithShape="1">
          <a:blip r:embed="rId3">
            <a:alphaModFix/>
          </a:blip>
          <a:srcRect b="-2" l="18906" r="25298" t="0"/>
          <a:stretch/>
        </p:blipFill>
        <p:spPr>
          <a:xfrm>
            <a:off x="5080883" y="360045"/>
            <a:ext cx="3697356" cy="4423410"/>
          </a:xfrm>
          <a:custGeom>
            <a:rect b="b" l="l" r="r" t="t"/>
            <a:pathLst>
              <a:path extrusionOk="0" h="5897880" w="4929808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89" name="Google Shape;989;p9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1"/>
          <p:cNvSpPr/>
          <p:nvPr/>
        </p:nvSpPr>
        <p:spPr>
          <a:xfrm>
            <a:off x="0" y="2000250"/>
            <a:ext cx="3143250" cy="314325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1"/>
          <p:cNvSpPr/>
          <p:nvPr/>
        </p:nvSpPr>
        <p:spPr>
          <a:xfrm>
            <a:off x="0" y="2171700"/>
            <a:ext cx="1771650" cy="177165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1"/>
          <p:cNvSpPr txBox="1"/>
          <p:nvPr>
            <p:ph idx="1" type="body"/>
          </p:nvPr>
        </p:nvSpPr>
        <p:spPr>
          <a:xfrm>
            <a:off x="522455" y="1997363"/>
            <a:ext cx="4554582" cy="2858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the gut microbiota affects:</a:t>
            </a:r>
            <a:endParaRPr sz="1800">
              <a:solidFill>
                <a:srgbClr val="FFFFFF"/>
              </a:solidFill>
            </a:endParaRPr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Stress-related disorders</a:t>
            </a:r>
            <a:endParaRPr sz="1800">
              <a:solidFill>
                <a:srgbClr val="FFFFFF"/>
              </a:solidFill>
            </a:endParaRPr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Neurodegenerative disorders</a:t>
            </a:r>
            <a:endParaRPr sz="1800">
              <a:solidFill>
                <a:srgbClr val="FFFFFF"/>
              </a:solidFill>
            </a:endParaRPr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Sociability and neurodevelopmental disorders</a:t>
            </a:r>
            <a:endParaRPr sz="1100"/>
          </a:p>
          <a:p>
            <a:pPr indent="0" lvl="1" marL="342900" rtl="0" algn="l">
              <a:spcBef>
                <a:spcPts val="8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8" name="Google Shape;998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2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2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01" name="Google Shape;1001;p92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02" name="Google Shape;1002;p92"/>
          <p:cNvSpPr txBox="1"/>
          <p:nvPr>
            <p:ph type="title"/>
          </p:nvPr>
        </p:nvSpPr>
        <p:spPr>
          <a:xfrm>
            <a:off x="745565" y="847952"/>
            <a:ext cx="2506831" cy="3447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300"/>
              <a:buFont typeface="Century Gothic"/>
              <a:buNone/>
            </a:pPr>
            <a:r>
              <a:rPr lang="en" sz="33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Depression</a:t>
            </a:r>
            <a:endParaRPr sz="3300">
              <a:solidFill>
                <a:srgbClr val="EBEBEB"/>
              </a:solidFill>
            </a:endParaRPr>
          </a:p>
        </p:txBody>
      </p:sp>
      <p:sp>
        <p:nvSpPr>
          <p:cNvPr id="1003" name="Google Shape;1003;p92"/>
          <p:cNvSpPr txBox="1"/>
          <p:nvPr>
            <p:ph idx="1" type="body"/>
          </p:nvPr>
        </p:nvSpPr>
        <p:spPr>
          <a:xfrm>
            <a:off x="3967558" y="328135"/>
            <a:ext cx="4126961" cy="446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Not many clinical studies that have performed microbiota analysis in depressed patients have been conducted</a:t>
            </a:r>
            <a:endParaRPr sz="18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We rely more on animal studies 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Dysregulation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– reduction in species richness and microbial diversity </a:t>
            </a:r>
            <a:endParaRPr sz="1100"/>
          </a:p>
          <a:p>
            <a:pPr indent="-177800" lvl="0" marL="254000" rtl="0" algn="l"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3"/>
          <p:cNvSpPr txBox="1"/>
          <p:nvPr>
            <p:ph type="title"/>
          </p:nvPr>
        </p:nvSpPr>
        <p:spPr>
          <a:xfrm>
            <a:off x="470053" y="497744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Century Gothic"/>
              <a:buNone/>
            </a:pPr>
            <a:r>
              <a:rPr lang="en" sz="3300">
                <a:latin typeface="Century Gothic"/>
                <a:ea typeface="Century Gothic"/>
                <a:cs typeface="Century Gothic"/>
                <a:sym typeface="Century Gothic"/>
              </a:rPr>
              <a:t> Depression</a:t>
            </a:r>
            <a:endParaRPr sz="1100"/>
          </a:p>
        </p:txBody>
      </p:sp>
      <p:sp>
        <p:nvSpPr>
          <p:cNvPr id="1009" name="Google Shape;1009;p93"/>
          <p:cNvSpPr txBox="1"/>
          <p:nvPr>
            <p:ph idx="1" type="body"/>
          </p:nvPr>
        </p:nvSpPr>
        <p:spPr>
          <a:xfrm>
            <a:off x="5396844" y="2570198"/>
            <a:ext cx="3281588" cy="2975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Microbiota transplant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Fecal microbiotas of depressed patients were placed into germ free rats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Germ free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- have not been exposed to microbes; "empty microbiota"</a:t>
            </a:r>
            <a:endParaRPr sz="1100"/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152400" lvl="1" marL="5588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1" marL="3429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pic>
        <p:nvPicPr>
          <p:cNvPr descr="A picture containing indoor, filled, food, plastic&#10;&#10;Description automatically generated" id="1010" name="Google Shape;1010;p93"/>
          <p:cNvPicPr preferRelativeResize="0"/>
          <p:nvPr/>
        </p:nvPicPr>
        <p:blipFill rotWithShape="1">
          <a:blip r:embed="rId3">
            <a:alphaModFix/>
          </a:blip>
          <a:srcRect b="1" l="0" r="2" t="7566"/>
          <a:stretch/>
        </p:blipFill>
        <p:spPr>
          <a:xfrm>
            <a:off x="681228" y="1858518"/>
            <a:ext cx="4507391" cy="27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4"/>
          <p:cNvSpPr/>
          <p:nvPr/>
        </p:nvSpPr>
        <p:spPr>
          <a:xfrm>
            <a:off x="0" y="-119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4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17" name="Google Shape;1017;p94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18" name="Google Shape;1018;p94"/>
          <p:cNvSpPr txBox="1"/>
          <p:nvPr>
            <p:ph type="title"/>
          </p:nvPr>
        </p:nvSpPr>
        <p:spPr>
          <a:xfrm>
            <a:off x="467245" y="482242"/>
            <a:ext cx="2206658" cy="765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" sz="3000">
                <a:solidFill>
                  <a:schemeClr val="lt1"/>
                </a:solidFill>
              </a:rPr>
              <a:t>Depression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019" name="Google Shape;1019;p94"/>
          <p:cNvPicPr preferRelativeResize="0"/>
          <p:nvPr/>
        </p:nvPicPr>
        <p:blipFill rotWithShape="1">
          <a:blip r:embed="rId4">
            <a:alphaModFix/>
          </a:blip>
          <a:srcRect b="10711" l="0" r="1" t="7142"/>
          <a:stretch/>
        </p:blipFill>
        <p:spPr>
          <a:xfrm>
            <a:off x="3895955" y="602813"/>
            <a:ext cx="4793650" cy="39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4"/>
          <p:cNvSpPr/>
          <p:nvPr/>
        </p:nvSpPr>
        <p:spPr>
          <a:xfrm>
            <a:off x="0" y="2000250"/>
            <a:ext cx="3143250" cy="314325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4"/>
          <p:cNvSpPr/>
          <p:nvPr/>
        </p:nvSpPr>
        <p:spPr>
          <a:xfrm>
            <a:off x="0" y="2171700"/>
            <a:ext cx="1771650" cy="177165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4"/>
          <p:cNvSpPr txBox="1"/>
          <p:nvPr>
            <p:ph idx="1" type="body"/>
          </p:nvPr>
        </p:nvSpPr>
        <p:spPr>
          <a:xfrm>
            <a:off x="413330" y="1342666"/>
            <a:ext cx="3234502" cy="34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rtl="0" algn="l">
              <a:spcBef>
                <a:spcPts val="0"/>
              </a:spcBef>
              <a:spcAft>
                <a:spcPts val="0"/>
              </a:spcAft>
              <a:buSzPts val="1300"/>
              <a:buChar char="►"/>
            </a:pP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germ-free rats developed depressive-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related phenotypes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254000" rtl="0" algn="l">
              <a:spcBef>
                <a:spcPts val="800"/>
              </a:spcBef>
              <a:spcAft>
                <a:spcPts val="0"/>
              </a:spcAft>
              <a:buSzPts val="1300"/>
              <a:buChar char="►"/>
            </a:pP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rats had a dysregulated microbiota</a:t>
            </a:r>
            <a:endParaRPr sz="1600">
              <a:solidFill>
                <a:schemeClr val="lt1"/>
              </a:solidFill>
            </a:endParaRPr>
          </a:p>
          <a:p>
            <a:pPr indent="-222250" lvl="1" marL="558800" rtl="0" algn="l">
              <a:spcBef>
                <a:spcPts val="800"/>
              </a:spcBef>
              <a:spcAft>
                <a:spcPts val="0"/>
              </a:spcAft>
              <a:buSzPts val="1300"/>
              <a:buChar char="►"/>
            </a:pP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Elevated kynurenine / tryptophan ratio</a:t>
            </a:r>
            <a:endParaRPr sz="1600">
              <a:solidFill>
                <a:schemeClr val="lt1"/>
              </a:solidFill>
            </a:endParaRPr>
          </a:p>
          <a:p>
            <a:pPr indent="-222250" lvl="1" marL="558800" rtl="0" algn="l">
              <a:spcBef>
                <a:spcPts val="800"/>
              </a:spcBef>
              <a:spcAft>
                <a:spcPts val="0"/>
              </a:spcAft>
              <a:buSzPts val="1300"/>
              <a:buChar char="►"/>
            </a:pP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dysregulated microbiota was converting tryptophan into kynurenine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24" name="Google Shape;1024;p94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/>
          <p:nvPr/>
        </p:nvSpPr>
        <p:spPr>
          <a:xfrm>
            <a:off x="1691950" y="458400"/>
            <a:ext cx="6907200" cy="2934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 txBox="1"/>
          <p:nvPr>
            <p:ph type="title"/>
          </p:nvPr>
        </p:nvSpPr>
        <p:spPr>
          <a:xfrm>
            <a:off x="5295775" y="538775"/>
            <a:ext cx="32034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Paper</a:t>
            </a:r>
            <a:endParaRPr/>
          </a:p>
        </p:txBody>
      </p:sp>
      <p:sp>
        <p:nvSpPr>
          <p:cNvPr id="461" name="Google Shape;461;p50"/>
          <p:cNvSpPr txBox="1"/>
          <p:nvPr>
            <p:ph idx="1" type="body"/>
          </p:nvPr>
        </p:nvSpPr>
        <p:spPr>
          <a:xfrm>
            <a:off x="5295825" y="2009375"/>
            <a:ext cx="2833800" cy="20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this mini review, we look into how </a:t>
            </a:r>
            <a:r>
              <a:rPr lang="en"/>
              <a:t> </a:t>
            </a:r>
            <a:r>
              <a:rPr b="1" lang="en"/>
              <a:t>autophagy </a:t>
            </a:r>
            <a:r>
              <a:rPr lang="en"/>
              <a:t>is </a:t>
            </a:r>
            <a:r>
              <a:rPr i="1" lang="en"/>
              <a:t>linked </a:t>
            </a:r>
            <a:r>
              <a:rPr lang="en"/>
              <a:t>and a </a:t>
            </a:r>
            <a:r>
              <a:rPr i="1" lang="en"/>
              <a:t>controller </a:t>
            </a:r>
            <a:r>
              <a:rPr lang="en"/>
              <a:t>of </a:t>
            </a:r>
            <a:r>
              <a:rPr b="1" lang="en"/>
              <a:t>longevity and longer lifespans</a:t>
            </a:r>
            <a:r>
              <a:rPr lang="en"/>
              <a:t> in organisms.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62" name="Google Shape;462;p50"/>
          <p:cNvPicPr preferRelativeResize="0"/>
          <p:nvPr/>
        </p:nvPicPr>
        <p:blipFill rotWithShape="1">
          <a:blip r:embed="rId3">
            <a:alphaModFix/>
          </a:blip>
          <a:srcRect b="16296" l="-989" r="0" t="0"/>
          <a:stretch/>
        </p:blipFill>
        <p:spPr>
          <a:xfrm>
            <a:off x="557400" y="755975"/>
            <a:ext cx="4518300" cy="3885600"/>
          </a:xfrm>
          <a:prstGeom prst="roundRect">
            <a:avLst>
              <a:gd fmla="val 9696" name="adj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0" name="Google Shape;1030;p95"/>
          <p:cNvSpPr/>
          <p:nvPr/>
        </p:nvSpPr>
        <p:spPr>
          <a:xfrm>
            <a:off x="8263154" y="350548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9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32" name="Google Shape;1032;p9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</p:grpSp>
      <p:sp>
        <p:nvSpPr>
          <p:cNvPr id="1034" name="Google Shape;1034;p95"/>
          <p:cNvSpPr txBox="1"/>
          <p:nvPr>
            <p:ph type="title"/>
          </p:nvPr>
        </p:nvSpPr>
        <p:spPr>
          <a:xfrm>
            <a:off x="566968" y="939817"/>
            <a:ext cx="2513161" cy="332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</a:pPr>
            <a:r>
              <a:rPr lang="en" sz="3300">
                <a:solidFill>
                  <a:schemeClr val="dk1"/>
                </a:solidFill>
              </a:rPr>
              <a:t>Alzheimer's Disease</a:t>
            </a:r>
            <a:endParaRPr sz="1100"/>
          </a:p>
        </p:txBody>
      </p:sp>
      <p:cxnSp>
        <p:nvCxnSpPr>
          <p:cNvPr id="1035" name="Google Shape;1035;p95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cap="sq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6" name="Google Shape;1036;p95"/>
          <p:cNvSpPr txBox="1"/>
          <p:nvPr>
            <p:ph idx="1" type="body"/>
          </p:nvPr>
        </p:nvSpPr>
        <p:spPr>
          <a:xfrm>
            <a:off x="3508818" y="794269"/>
            <a:ext cx="3976642" cy="355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chemeClr val="dk1"/>
                </a:solidFill>
              </a:rPr>
              <a:t>Most common cause of dementia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chemeClr val="dk1"/>
                </a:solidFill>
              </a:rPr>
              <a:t>Its cause is unknown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chemeClr val="dk1"/>
                </a:solidFill>
              </a:rPr>
              <a:t>Cognitive impairments (long-term memory loss), physical disability, and exhaustion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chemeClr val="dk1"/>
                </a:solidFill>
              </a:rPr>
              <a:t>Buildup of amyloid plaques and Tau protein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solidFill>
                  <a:schemeClr val="dk1"/>
                </a:solidFill>
              </a:rPr>
              <a:t>Widespread neuroinflammation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6"/>
          <p:cNvSpPr txBox="1"/>
          <p:nvPr>
            <p:ph type="title"/>
          </p:nvPr>
        </p:nvSpPr>
        <p:spPr>
          <a:xfrm>
            <a:off x="952966" y="7426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</a:rPr>
              <a:t>Amyloid Plaques and Tau Protein</a:t>
            </a:r>
            <a:endParaRPr sz="3000"/>
          </a:p>
        </p:txBody>
      </p:sp>
      <p:sp>
        <p:nvSpPr>
          <p:cNvPr id="1042" name="Google Shape;1042;p96"/>
          <p:cNvSpPr txBox="1"/>
          <p:nvPr>
            <p:ph idx="1" type="body"/>
          </p:nvPr>
        </p:nvSpPr>
        <p:spPr>
          <a:xfrm>
            <a:off x="866216" y="1952625"/>
            <a:ext cx="261079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Amyloid plaques – accumulations of beta amyloid proteins that clump together between neurons  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Tau protein- a component of microtubules; it collapses into neurofibrillary tangles, preventing nutrients from entering the cell.</a:t>
            </a:r>
            <a:endParaRPr sz="1100"/>
          </a:p>
        </p:txBody>
      </p:sp>
      <p:pic>
        <p:nvPicPr>
          <p:cNvPr descr="A close up of a piece of paper&#10;&#10;Description automatically generated" id="1043" name="Google Shape;104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5529" y="2060397"/>
            <a:ext cx="4553486" cy="256994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9" name="Google Shape;1049;p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7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7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52" name="Google Shape;1052;p97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53" name="Google Shape;1053;p97"/>
          <p:cNvSpPr txBox="1"/>
          <p:nvPr>
            <p:ph type="title"/>
          </p:nvPr>
        </p:nvSpPr>
        <p:spPr>
          <a:xfrm>
            <a:off x="745565" y="847952"/>
            <a:ext cx="2506831" cy="3447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900"/>
              <a:buFont typeface="Century Gothic"/>
              <a:buNone/>
            </a:pPr>
            <a:r>
              <a:rPr lang="en" sz="1900">
                <a:solidFill>
                  <a:srgbClr val="EBEBEB"/>
                </a:solidFill>
              </a:rPr>
              <a:t>The Gut Microbiota and Alzheimer's Disease</a:t>
            </a:r>
            <a:endParaRPr sz="1100"/>
          </a:p>
        </p:txBody>
      </p:sp>
      <p:sp>
        <p:nvSpPr>
          <p:cNvPr id="1054" name="Google Shape;1054;p97"/>
          <p:cNvSpPr txBox="1"/>
          <p:nvPr>
            <p:ph idx="1" type="body"/>
          </p:nvPr>
        </p:nvSpPr>
        <p:spPr>
          <a:xfrm>
            <a:off x="3967558" y="328135"/>
            <a:ext cx="4126961" cy="446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Studies examined patients’ fecal samples</a:t>
            </a:r>
            <a:endParaRPr sz="1500"/>
          </a:p>
          <a:p>
            <a:pPr indent="-2540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Increases in bacteria that are associated with mediating inflammation</a:t>
            </a:r>
            <a:endParaRPr sz="1500"/>
          </a:p>
          <a:p>
            <a:pPr indent="-2540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The increase of these bacteria positively correlated with an increase in proinflammatory cytokines</a:t>
            </a:r>
            <a:endParaRPr sz="1100"/>
          </a:p>
          <a:p>
            <a:pPr indent="-25400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A link between dysregulation of the microbiota and systemic inflammation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0" name="Google Shape;1060;p98"/>
          <p:cNvSpPr/>
          <p:nvPr/>
        </p:nvSpPr>
        <p:spPr>
          <a:xfrm>
            <a:off x="8263154" y="350548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1" name="Google Shape;1061;p9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62" name="Google Shape;1062;p9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</p:grpSp>
      <p:sp>
        <p:nvSpPr>
          <p:cNvPr id="1064" name="Google Shape;1064;p98"/>
          <p:cNvSpPr txBox="1"/>
          <p:nvPr>
            <p:ph type="title"/>
          </p:nvPr>
        </p:nvSpPr>
        <p:spPr>
          <a:xfrm>
            <a:off x="750279" y="907468"/>
            <a:ext cx="2275935" cy="332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" sz="2400">
                <a:solidFill>
                  <a:schemeClr val="dk1"/>
                </a:solidFill>
              </a:rPr>
              <a:t>Bacterial Translocation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1065" name="Google Shape;1065;p98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cap="sq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6" name="Google Shape;1066;p98"/>
          <p:cNvSpPr txBox="1"/>
          <p:nvPr>
            <p:ph idx="1" type="body"/>
          </p:nvPr>
        </p:nvSpPr>
        <p:spPr>
          <a:xfrm>
            <a:off x="3508818" y="794269"/>
            <a:ext cx="3976642" cy="355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048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" sz="1800">
                <a:solidFill>
                  <a:schemeClr val="dk1"/>
                </a:solidFill>
              </a:rPr>
              <a:t>Bacteria or bacterial components can translocate from the lumen of the gut and mediate systemic neuroinflammation</a:t>
            </a:r>
            <a:endParaRPr sz="1800"/>
          </a:p>
          <a:p>
            <a:pPr indent="-304800" lvl="0" marL="254000" rtl="0" algn="l">
              <a:spcBef>
                <a:spcPts val="800"/>
              </a:spcBef>
              <a:spcAft>
                <a:spcPts val="0"/>
              </a:spcAft>
              <a:buSzPts val="1800"/>
              <a:buChar char="►"/>
            </a:pPr>
            <a:r>
              <a:rPr lang="en" sz="1800">
                <a:solidFill>
                  <a:schemeClr val="dk1"/>
                </a:solidFill>
              </a:rPr>
              <a:t>Levels of bacterial components and the </a:t>
            </a:r>
            <a:r>
              <a:rPr i="1" lang="en" sz="1800">
                <a:solidFill>
                  <a:schemeClr val="dk1"/>
                </a:solidFill>
              </a:rPr>
              <a:t>E. coli </a:t>
            </a:r>
            <a:r>
              <a:rPr lang="en" sz="1800">
                <a:solidFill>
                  <a:schemeClr val="dk1"/>
                </a:solidFill>
              </a:rPr>
              <a:t>K99 pilli protein have been found to be higher in the brain tissue and blood vessels of patients</a:t>
            </a:r>
            <a:endParaRPr sz="1800"/>
          </a:p>
          <a:p>
            <a:pPr indent="-266700" lvl="1" marL="558800" rtl="0" algn="l">
              <a:spcBef>
                <a:spcPts val="800"/>
              </a:spcBef>
              <a:spcAft>
                <a:spcPts val="0"/>
              </a:spcAft>
              <a:buSzPts val="1800"/>
              <a:buChar char="►"/>
            </a:pPr>
            <a:r>
              <a:rPr lang="en" sz="1800">
                <a:solidFill>
                  <a:schemeClr val="dk1"/>
                </a:solidFill>
              </a:rPr>
              <a:t>Some of these bacterial components were also found in amyloid plaques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2" name="Google Shape;10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9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9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75" name="Google Shape;1075;p99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76" name="Google Shape;1076;p99"/>
          <p:cNvSpPr txBox="1"/>
          <p:nvPr>
            <p:ph type="title"/>
          </p:nvPr>
        </p:nvSpPr>
        <p:spPr>
          <a:xfrm>
            <a:off x="745565" y="847952"/>
            <a:ext cx="2506831" cy="3447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300"/>
              <a:buFont typeface="Century Gothic"/>
              <a:buNone/>
            </a:pPr>
            <a:r>
              <a:rPr lang="en" sz="33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Parkinson's Disease</a:t>
            </a:r>
            <a:endParaRPr sz="3300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7" name="Google Shape;1077;p99"/>
          <p:cNvSpPr txBox="1"/>
          <p:nvPr>
            <p:ph idx="1" type="body"/>
          </p:nvPr>
        </p:nvSpPr>
        <p:spPr>
          <a:xfrm>
            <a:off x="3967558" y="328135"/>
            <a:ext cx="4126961" cy="446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Progressive nervous system disorder that affects movement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Cannot be cured; medications and treatments improve symptoms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Symptoms: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Tremors </a:t>
            </a:r>
            <a:endParaRPr sz="15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Slowed movement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Muscle stiffness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Impaired posture and balance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Decreased ability to perform unconscious movements</a:t>
            </a:r>
            <a:endParaRPr sz="1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0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" sz="3000">
                <a:latin typeface="Century Gothic"/>
                <a:ea typeface="Century Gothic"/>
                <a:cs typeface="Century Gothic"/>
                <a:sym typeface="Century Gothic"/>
              </a:rPr>
              <a:t>Parkinson's Disease in the Brain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3" name="Google Shape;1083;p100"/>
          <p:cNvSpPr txBox="1"/>
          <p:nvPr>
            <p:ph idx="1" type="body"/>
          </p:nvPr>
        </p:nvSpPr>
        <p:spPr>
          <a:xfrm>
            <a:off x="5558590" y="1858518"/>
            <a:ext cx="2904182" cy="2770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Degeneration of the substantia nigra in the mid-brain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Neuroinflammation </a:t>
            </a:r>
            <a:endParaRPr sz="1100"/>
          </a:p>
        </p:txBody>
      </p:sp>
      <p:pic>
        <p:nvPicPr>
          <p:cNvPr descr="A picture containing text, map&#10;&#10;Description automatically generated" id="1084" name="Google Shape;1084;p100"/>
          <p:cNvPicPr preferRelativeResize="0"/>
          <p:nvPr/>
        </p:nvPicPr>
        <p:blipFill rotWithShape="1">
          <a:blip r:embed="rId3">
            <a:alphaModFix/>
          </a:blip>
          <a:srcRect b="2819" l="0" r="2" t="0"/>
          <a:stretch/>
        </p:blipFill>
        <p:spPr>
          <a:xfrm>
            <a:off x="681228" y="1858518"/>
            <a:ext cx="4507391" cy="27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1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entury Gothic"/>
              <a:buNone/>
            </a:pPr>
            <a:r>
              <a:rPr lang="en" sz="2500">
                <a:latin typeface="Century Gothic"/>
                <a:ea typeface="Century Gothic"/>
                <a:cs typeface="Century Gothic"/>
                <a:sym typeface="Century Gothic"/>
              </a:rPr>
              <a:t>How the Gut affects Parkinson's Disease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90" name="Google Shape;1090;p101"/>
          <p:cNvGrpSpPr/>
          <p:nvPr/>
        </p:nvGrpSpPr>
        <p:grpSpPr>
          <a:xfrm>
            <a:off x="1119521" y="2137002"/>
            <a:ext cx="7188914" cy="2182687"/>
            <a:chOff x="0" y="1422"/>
            <a:chExt cx="9585219" cy="2910249"/>
          </a:xfrm>
        </p:grpSpPr>
        <p:cxnSp>
          <p:nvCxnSpPr>
            <p:cNvPr id="1091" name="Google Shape;1091;p101"/>
            <p:cNvCxnSpPr/>
            <p:nvPr/>
          </p:nvCxnSpPr>
          <p:spPr>
            <a:xfrm>
              <a:off x="0" y="1422"/>
              <a:ext cx="9585219" cy="0"/>
            </a:xfrm>
            <a:prstGeom prst="straightConnector1">
              <a:avLst/>
            </a:prstGeom>
            <a:solidFill>
              <a:srgbClr val="9B68F2"/>
            </a:solidFill>
            <a:ln cap="rnd" cmpd="sng" w="19050">
              <a:solidFill>
                <a:srgbClr val="9B68F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2" name="Google Shape;1092;p101"/>
            <p:cNvSpPr/>
            <p:nvPr/>
          </p:nvSpPr>
          <p:spPr>
            <a:xfrm>
              <a:off x="0" y="1422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1"/>
            <p:cNvSpPr txBox="1"/>
            <p:nvPr/>
          </p:nvSpPr>
          <p:spPr>
            <a:xfrm>
              <a:off x="0" y="1422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7150" lIns="77150" spcFirstLastPara="1" rIns="77150" wrap="square" tIns="7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Constipation is often reported</a:t>
              </a:r>
              <a:endPara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094" name="Google Shape;1094;p101"/>
            <p:cNvCxnSpPr/>
            <p:nvPr/>
          </p:nvCxnSpPr>
          <p:spPr>
            <a:xfrm>
              <a:off x="0" y="971505"/>
              <a:ext cx="9585219" cy="0"/>
            </a:xfrm>
            <a:prstGeom prst="straightConnector1">
              <a:avLst/>
            </a:prstGeom>
            <a:solidFill>
              <a:srgbClr val="B650E5"/>
            </a:solidFill>
            <a:ln cap="rnd" cmpd="sng" w="19050">
              <a:solidFill>
                <a:srgbClr val="B650E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5" name="Google Shape;1095;p101"/>
            <p:cNvSpPr/>
            <p:nvPr/>
          </p:nvSpPr>
          <p:spPr>
            <a:xfrm>
              <a:off x="0" y="971505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1"/>
            <p:cNvSpPr txBox="1"/>
            <p:nvPr/>
          </p:nvSpPr>
          <p:spPr>
            <a:xfrm>
              <a:off x="0" y="971505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7150" lIns="77150" spcFirstLastPara="1" rIns="77150" wrap="square" tIns="7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Gastrointestinal problems become exacerbated </a:t>
              </a:r>
              <a:endPara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097" name="Google Shape;1097;p101"/>
            <p:cNvCxnSpPr/>
            <p:nvPr/>
          </p:nvCxnSpPr>
          <p:spPr>
            <a:xfrm>
              <a:off x="0" y="1941588"/>
              <a:ext cx="9585219" cy="0"/>
            </a:xfrm>
            <a:prstGeom prst="straightConnector1">
              <a:avLst/>
            </a:prstGeom>
            <a:solidFill>
              <a:srgbClr val="D43BCE"/>
            </a:solidFill>
            <a:ln cap="rnd" cmpd="sng" w="19050">
              <a:solidFill>
                <a:srgbClr val="D43BC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8" name="Google Shape;1098;p101"/>
            <p:cNvSpPr/>
            <p:nvPr/>
          </p:nvSpPr>
          <p:spPr>
            <a:xfrm>
              <a:off x="0" y="1941588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1"/>
            <p:cNvSpPr txBox="1"/>
            <p:nvPr/>
          </p:nvSpPr>
          <p:spPr>
            <a:xfrm>
              <a:off x="0" y="1941588"/>
              <a:ext cx="9585219" cy="97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7150" lIns="77150" spcFirstLastPara="1" rIns="77150" wrap="square" tIns="7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As there are gastrointestinal disturbances, it makes sense that the microbiota-gut-brain axis is affected</a:t>
              </a:r>
              <a:endPara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5" name="Google Shape;1105;p102"/>
          <p:cNvSpPr/>
          <p:nvPr/>
        </p:nvSpPr>
        <p:spPr>
          <a:xfrm>
            <a:off x="8263154" y="350548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0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07" name="Google Shape;1107;p10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>
              <a:gsLst>
                <a:gs pos="0">
                  <a:srgbClr val="80406E"/>
                </a:gs>
                <a:gs pos="100000">
                  <a:srgbClr val="10163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</p:grpSp>
      <p:sp>
        <p:nvSpPr>
          <p:cNvPr id="1109" name="Google Shape;1109;p102"/>
          <p:cNvSpPr txBox="1"/>
          <p:nvPr>
            <p:ph type="title"/>
          </p:nvPr>
        </p:nvSpPr>
        <p:spPr>
          <a:xfrm>
            <a:off x="750279" y="907468"/>
            <a:ext cx="2275935" cy="332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en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Parkinson's Disease</a:t>
            </a:r>
            <a:endParaRPr sz="1100"/>
          </a:p>
        </p:txBody>
      </p:sp>
      <p:cxnSp>
        <p:nvCxnSpPr>
          <p:cNvPr id="1110" name="Google Shape;1110;p102"/>
          <p:cNvCxnSpPr/>
          <p:nvPr/>
        </p:nvCxnSpPr>
        <p:spPr>
          <a:xfrm>
            <a:off x="3267515" y="1448239"/>
            <a:ext cx="0" cy="2400300"/>
          </a:xfrm>
          <a:prstGeom prst="straightConnector1">
            <a:avLst/>
          </a:prstGeom>
          <a:noFill/>
          <a:ln cap="sq" cmpd="sng" w="158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1" name="Google Shape;1111;p102"/>
          <p:cNvSpPr txBox="1"/>
          <p:nvPr>
            <p:ph idx="1" type="body"/>
          </p:nvPr>
        </p:nvSpPr>
        <p:spPr>
          <a:xfrm>
            <a:off x="3530384" y="1053062"/>
            <a:ext cx="3976642" cy="355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chemeClr val="dk1"/>
                </a:solidFill>
              </a:rPr>
              <a:t>Studies examined fecal samples; r</a:t>
            </a:r>
            <a:r>
              <a:rPr lang="en" sz="1500">
                <a:solidFill>
                  <a:schemeClr val="dk1"/>
                </a:solidFill>
              </a:rPr>
              <a:t>educed abundance of bacteria that produce mucin.</a:t>
            </a:r>
            <a:endParaRPr i="1" sz="1500">
              <a:solidFill>
                <a:schemeClr val="dk1"/>
              </a:solidFill>
            </a:endParaRPr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chemeClr val="dk1"/>
                </a:solidFill>
              </a:rPr>
              <a:t>Mucin </a:t>
            </a:r>
            <a:r>
              <a:rPr lang="en" sz="1500">
                <a:solidFill>
                  <a:schemeClr val="dk1"/>
                </a:solidFill>
              </a:rPr>
              <a:t>enhances the intestine's integrity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chemeClr val="dk1"/>
                </a:solidFill>
              </a:rPr>
              <a:t>A reduction of this bacteria may lead to intestinal permeability and bacterial translocation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chemeClr val="dk1"/>
                </a:solidFill>
              </a:rPr>
              <a:t>Fecal microbiota contained lower levels of anti-inflammatory associated bacteria and higher levels of proinflammatory-associated bacteria.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>
                <a:solidFill>
                  <a:schemeClr val="dk1"/>
                </a:solidFill>
              </a:rPr>
              <a:t>Could be associated with the neuroinflammation observed in Parkinson's disease.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10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17" name="Google Shape;1117;p10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0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0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0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0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3" name="Google Shape;1123;p10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24" name="Google Shape;1124;p103"/>
          <p:cNvSpPr txBox="1"/>
          <p:nvPr>
            <p:ph type="title"/>
          </p:nvPr>
        </p:nvSpPr>
        <p:spPr>
          <a:xfrm>
            <a:off x="866216" y="730250"/>
            <a:ext cx="2206658" cy="3625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00"/>
              <a:buFont typeface="Century Gothic"/>
              <a:buNone/>
            </a:pPr>
            <a:r>
              <a:rPr lang="en" sz="2500">
                <a:solidFill>
                  <a:srgbClr val="EBEBEB"/>
                </a:solidFill>
              </a:rPr>
              <a:t>Other Observations</a:t>
            </a:r>
            <a:endParaRPr sz="1100"/>
          </a:p>
        </p:txBody>
      </p:sp>
      <p:sp>
        <p:nvSpPr>
          <p:cNvPr id="1125" name="Google Shape;1125;p10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103"/>
          <p:cNvGrpSpPr/>
          <p:nvPr/>
        </p:nvGrpSpPr>
        <p:grpSpPr>
          <a:xfrm>
            <a:off x="3895725" y="606508"/>
            <a:ext cx="4793400" cy="3934139"/>
            <a:chOff x="0" y="640"/>
            <a:chExt cx="6391200" cy="5245519"/>
          </a:xfrm>
        </p:grpSpPr>
        <p:sp>
          <p:nvSpPr>
            <p:cNvPr id="1127" name="Google Shape;1127;p103"/>
            <p:cNvSpPr/>
            <p:nvPr/>
          </p:nvSpPr>
          <p:spPr>
            <a:xfrm>
              <a:off x="0" y="640"/>
              <a:ext cx="6391200" cy="14988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03"/>
            <p:cNvSpPr/>
            <p:nvPr/>
          </p:nvSpPr>
          <p:spPr>
            <a:xfrm>
              <a:off x="453352" y="337845"/>
              <a:ext cx="824400" cy="824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03"/>
            <p:cNvSpPr/>
            <p:nvPr/>
          </p:nvSpPr>
          <p:spPr>
            <a:xfrm>
              <a:off x="1730984" y="640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03"/>
            <p:cNvSpPr txBox="1"/>
            <p:nvPr/>
          </p:nvSpPr>
          <p:spPr>
            <a:xfrm>
              <a:off x="1730984" y="640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Lower levels of SCFAs (microbial metabolites)</a:t>
              </a:r>
              <a:endParaRPr b="0" i="0" sz="1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1" name="Google Shape;1131;p103"/>
            <p:cNvSpPr/>
            <p:nvPr/>
          </p:nvSpPr>
          <p:spPr>
            <a:xfrm>
              <a:off x="0" y="1873999"/>
              <a:ext cx="6391200" cy="14988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03"/>
            <p:cNvSpPr/>
            <p:nvPr/>
          </p:nvSpPr>
          <p:spPr>
            <a:xfrm>
              <a:off x="453352" y="2211204"/>
              <a:ext cx="824400" cy="824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03"/>
            <p:cNvSpPr/>
            <p:nvPr/>
          </p:nvSpPr>
          <p:spPr>
            <a:xfrm>
              <a:off x="1730984" y="1873999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03"/>
            <p:cNvSpPr/>
            <p:nvPr/>
          </p:nvSpPr>
          <p:spPr>
            <a:xfrm>
              <a:off x="0" y="3747359"/>
              <a:ext cx="6391200" cy="14988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03"/>
            <p:cNvSpPr/>
            <p:nvPr/>
          </p:nvSpPr>
          <p:spPr>
            <a:xfrm>
              <a:off x="453352" y="4084563"/>
              <a:ext cx="824400" cy="824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03"/>
            <p:cNvSpPr/>
            <p:nvPr/>
          </p:nvSpPr>
          <p:spPr>
            <a:xfrm>
              <a:off x="1730984" y="3747359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03"/>
            <p:cNvSpPr txBox="1"/>
            <p:nvPr/>
          </p:nvSpPr>
          <p:spPr>
            <a:xfrm>
              <a:off x="1730984" y="3747359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Helicobacter pylori infection</a:t>
              </a:r>
              <a:endParaRPr b="0" i="0" sz="1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8" name="Google Shape;1138;p103"/>
            <p:cNvSpPr txBox="1"/>
            <p:nvPr/>
          </p:nvSpPr>
          <p:spPr>
            <a:xfrm>
              <a:off x="1730984" y="1873999"/>
              <a:ext cx="46602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b="0" i="0" lang="en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Small intestine bacterial overgrowth</a:t>
              </a:r>
              <a:endParaRPr b="0" i="0" sz="1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10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44" name="Google Shape;1144;p10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0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0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0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04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04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50" name="Google Shape;1150;p10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51" name="Google Shape;1151;p104"/>
          <p:cNvSpPr txBox="1"/>
          <p:nvPr>
            <p:ph type="title"/>
          </p:nvPr>
        </p:nvSpPr>
        <p:spPr>
          <a:xfrm>
            <a:off x="593552" y="759150"/>
            <a:ext cx="2963400" cy="3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</a:rPr>
              <a:t>Helicobacter pylori infection</a:t>
            </a:r>
            <a:endParaRPr sz="3000"/>
          </a:p>
        </p:txBody>
      </p:sp>
      <p:sp>
        <p:nvSpPr>
          <p:cNvPr id="1152" name="Google Shape;1152;p10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3" name="Google Shape;1153;p104"/>
          <p:cNvGrpSpPr/>
          <p:nvPr/>
        </p:nvGrpSpPr>
        <p:grpSpPr>
          <a:xfrm>
            <a:off x="4434875" y="1188260"/>
            <a:ext cx="4060211" cy="3416566"/>
            <a:chOff x="0" y="-67"/>
            <a:chExt cx="5413614" cy="4555422"/>
          </a:xfrm>
        </p:grpSpPr>
        <p:cxnSp>
          <p:nvCxnSpPr>
            <p:cNvPr id="1154" name="Google Shape;1154;p104"/>
            <p:cNvCxnSpPr/>
            <p:nvPr/>
          </p:nvCxnSpPr>
          <p:spPr>
            <a:xfrm>
              <a:off x="0" y="0"/>
              <a:ext cx="5413614" cy="0"/>
            </a:xfrm>
            <a:prstGeom prst="straightConnector1">
              <a:avLst/>
            </a:prstGeom>
            <a:solidFill>
              <a:srgbClr val="E33B6D"/>
            </a:solidFill>
            <a:ln cap="rnd" cmpd="sng" w="19050">
              <a:solidFill>
                <a:srgbClr val="E33B6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5" name="Google Shape;1155;p104"/>
            <p:cNvSpPr/>
            <p:nvPr/>
          </p:nvSpPr>
          <p:spPr>
            <a:xfrm>
              <a:off x="0" y="0"/>
              <a:ext cx="5413614" cy="2235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04"/>
            <p:cNvSpPr txBox="1"/>
            <p:nvPr/>
          </p:nvSpPr>
          <p:spPr>
            <a:xfrm>
              <a:off x="50" y="-67"/>
              <a:ext cx="5413500" cy="22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300" lIns="74300" spcFirstLastPara="1" rIns="74300" wrap="square" tIns="7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H. </a:t>
              </a:r>
              <a:r>
                <a:rPr b="0" i="0" lang="en" sz="2000" u="none" cap="none" strike="noStrike">
                  <a:solidFill>
                    <a:srgbClr val="01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pylori infection can contribute to the development of Parksonian symptoms</a:t>
              </a:r>
              <a:r>
                <a:rPr lang="en" sz="2000">
                  <a:solidFill>
                    <a:srgbClr val="01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1100"/>
            </a:p>
          </p:txBody>
        </p:sp>
        <p:cxnSp>
          <p:nvCxnSpPr>
            <p:cNvPr id="1157" name="Google Shape;1157;p104"/>
            <p:cNvCxnSpPr/>
            <p:nvPr/>
          </p:nvCxnSpPr>
          <p:spPr>
            <a:xfrm>
              <a:off x="0" y="2235155"/>
              <a:ext cx="5413614" cy="0"/>
            </a:xfrm>
            <a:prstGeom prst="straightConnector1">
              <a:avLst/>
            </a:prstGeom>
            <a:solidFill>
              <a:srgbClr val="E35E3A"/>
            </a:solidFill>
            <a:ln cap="rnd" cmpd="sng" w="19050">
              <a:solidFill>
                <a:srgbClr val="E35E3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8" name="Google Shape;1158;p104"/>
            <p:cNvSpPr/>
            <p:nvPr/>
          </p:nvSpPr>
          <p:spPr>
            <a:xfrm>
              <a:off x="0" y="2235155"/>
              <a:ext cx="5413614" cy="2235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04"/>
            <p:cNvSpPr txBox="1"/>
            <p:nvPr/>
          </p:nvSpPr>
          <p:spPr>
            <a:xfrm>
              <a:off x="0" y="2320055"/>
              <a:ext cx="5413500" cy="22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300" lIns="74300" spcFirstLastPara="1" rIns="74300" wrap="square" tIns="74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Removing H. pylori has been shown to enhance the onset time of levodopa and improve symptoms such as tremors, rigidity, and walking ability. </a:t>
              </a:r>
              <a:endPara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/>
          <p:nvPr/>
        </p:nvSpPr>
        <p:spPr>
          <a:xfrm>
            <a:off x="6089300" y="2771475"/>
            <a:ext cx="2734800" cy="1993500"/>
          </a:xfrm>
          <a:prstGeom prst="roundRect">
            <a:avLst>
              <a:gd fmla="val 16266" name="adj"/>
            </a:avLst>
          </a:prstGeom>
          <a:solidFill>
            <a:srgbClr val="628F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3204600" y="2771475"/>
            <a:ext cx="2734800" cy="1993500"/>
          </a:xfrm>
          <a:prstGeom prst="roundRect">
            <a:avLst>
              <a:gd fmla="val 16266" name="adj"/>
            </a:avLst>
          </a:prstGeom>
          <a:solidFill>
            <a:srgbClr val="79AD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"/>
          <p:cNvSpPr/>
          <p:nvPr/>
        </p:nvSpPr>
        <p:spPr>
          <a:xfrm>
            <a:off x="6089300" y="451400"/>
            <a:ext cx="2734800" cy="1993500"/>
          </a:xfrm>
          <a:prstGeom prst="roundRect">
            <a:avLst>
              <a:gd fmla="val 16266" name="adj"/>
            </a:avLst>
          </a:prstGeom>
          <a:solidFill>
            <a:srgbClr val="A8D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1"/>
          <p:cNvSpPr/>
          <p:nvPr/>
        </p:nvSpPr>
        <p:spPr>
          <a:xfrm>
            <a:off x="3204600" y="451400"/>
            <a:ext cx="2734800" cy="1993500"/>
          </a:xfrm>
          <a:prstGeom prst="roundRect">
            <a:avLst>
              <a:gd fmla="val 16266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/>
          <p:nvPr/>
        </p:nvSpPr>
        <p:spPr>
          <a:xfrm>
            <a:off x="319900" y="451400"/>
            <a:ext cx="2734800" cy="1993500"/>
          </a:xfrm>
          <a:prstGeom prst="roundRect">
            <a:avLst>
              <a:gd fmla="val 16266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16400" y="7584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51"/>
          <p:cNvSpPr txBox="1"/>
          <p:nvPr>
            <p:ph idx="2" type="title"/>
          </p:nvPr>
        </p:nvSpPr>
        <p:spPr>
          <a:xfrm>
            <a:off x="516400" y="11693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Autophagy</a:t>
            </a:r>
            <a:endParaRPr/>
          </a:p>
        </p:txBody>
      </p:sp>
      <p:sp>
        <p:nvSpPr>
          <p:cNvPr id="474" name="Google Shape;474;p51"/>
          <p:cNvSpPr txBox="1"/>
          <p:nvPr>
            <p:ph idx="1" type="subTitle"/>
          </p:nvPr>
        </p:nvSpPr>
        <p:spPr>
          <a:xfrm>
            <a:off x="516400" y="15625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</a:t>
            </a:r>
            <a:r>
              <a:rPr lang="en"/>
              <a:t>cellular process</a:t>
            </a:r>
            <a:r>
              <a:rPr lang="en"/>
              <a:t> </a:t>
            </a:r>
            <a:endParaRPr/>
          </a:p>
        </p:txBody>
      </p:sp>
      <p:sp>
        <p:nvSpPr>
          <p:cNvPr id="475" name="Google Shape;475;p51"/>
          <p:cNvSpPr txBox="1"/>
          <p:nvPr>
            <p:ph idx="3" type="title"/>
          </p:nvPr>
        </p:nvSpPr>
        <p:spPr>
          <a:xfrm>
            <a:off x="3401100" y="7584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6" name="Google Shape;476;p51"/>
          <p:cNvSpPr txBox="1"/>
          <p:nvPr>
            <p:ph idx="4" type="title"/>
          </p:nvPr>
        </p:nvSpPr>
        <p:spPr>
          <a:xfrm>
            <a:off x="3401100" y="11693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Broader Approach</a:t>
            </a:r>
            <a:endParaRPr/>
          </a:p>
        </p:txBody>
      </p:sp>
      <p:sp>
        <p:nvSpPr>
          <p:cNvPr id="477" name="Google Shape;477;p51"/>
          <p:cNvSpPr txBox="1"/>
          <p:nvPr>
            <p:ph idx="5" type="subTitle"/>
          </p:nvPr>
        </p:nvSpPr>
        <p:spPr>
          <a:xfrm>
            <a:off x="3401100" y="15625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autophagy </a:t>
            </a:r>
            <a:r>
              <a:rPr lang="en"/>
              <a:t>relates</a:t>
            </a:r>
            <a:r>
              <a:rPr lang="en"/>
              <a:t> to intermittent fasting and longer lifespans</a:t>
            </a:r>
            <a:endParaRPr/>
          </a:p>
        </p:txBody>
      </p:sp>
      <p:sp>
        <p:nvSpPr>
          <p:cNvPr id="478" name="Google Shape;478;p51"/>
          <p:cNvSpPr txBox="1"/>
          <p:nvPr>
            <p:ph idx="6" type="title"/>
          </p:nvPr>
        </p:nvSpPr>
        <p:spPr>
          <a:xfrm>
            <a:off x="6285800" y="73681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9" name="Google Shape;479;p51"/>
          <p:cNvSpPr txBox="1"/>
          <p:nvPr>
            <p:ph idx="7" type="title"/>
          </p:nvPr>
        </p:nvSpPr>
        <p:spPr>
          <a:xfrm>
            <a:off x="6285800" y="114771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480" name="Google Shape;480;p51"/>
          <p:cNvSpPr/>
          <p:nvPr/>
        </p:nvSpPr>
        <p:spPr>
          <a:xfrm>
            <a:off x="319900" y="2771475"/>
            <a:ext cx="2734800" cy="1993500"/>
          </a:xfrm>
          <a:prstGeom prst="roundRect">
            <a:avLst>
              <a:gd fmla="val 162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 txBox="1"/>
          <p:nvPr>
            <p:ph idx="8" type="subTitle"/>
          </p:nvPr>
        </p:nvSpPr>
        <p:spPr>
          <a:xfrm>
            <a:off x="6285800" y="154091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you need to know</a:t>
            </a:r>
            <a:endParaRPr/>
          </a:p>
        </p:txBody>
      </p:sp>
      <p:sp>
        <p:nvSpPr>
          <p:cNvPr id="482" name="Google Shape;482;p51"/>
          <p:cNvSpPr txBox="1"/>
          <p:nvPr>
            <p:ph idx="9" type="title"/>
          </p:nvPr>
        </p:nvSpPr>
        <p:spPr>
          <a:xfrm>
            <a:off x="516400" y="30205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51"/>
          <p:cNvSpPr txBox="1"/>
          <p:nvPr>
            <p:ph idx="13" type="title"/>
          </p:nvPr>
        </p:nvSpPr>
        <p:spPr>
          <a:xfrm>
            <a:off x="516400" y="34314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484" name="Google Shape;484;p51"/>
          <p:cNvSpPr txBox="1"/>
          <p:nvPr>
            <p:ph idx="14" type="subTitle"/>
          </p:nvPr>
        </p:nvSpPr>
        <p:spPr>
          <a:xfrm>
            <a:off x="3401100" y="38246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Transcription and genetic factors that play a role in </a:t>
            </a:r>
            <a:r>
              <a:rPr lang="en"/>
              <a:t>autophagy</a:t>
            </a:r>
            <a:r>
              <a:rPr lang="en"/>
              <a:t> </a:t>
            </a:r>
            <a:r>
              <a:rPr lang="en"/>
              <a:t>activation</a:t>
            </a:r>
            <a:r>
              <a:rPr lang="en"/>
              <a:t> and animal life span</a:t>
            </a:r>
            <a:endParaRPr/>
          </a:p>
        </p:txBody>
      </p:sp>
      <p:sp>
        <p:nvSpPr>
          <p:cNvPr id="485" name="Google Shape;485;p51"/>
          <p:cNvSpPr txBox="1"/>
          <p:nvPr>
            <p:ph idx="15" type="title"/>
          </p:nvPr>
        </p:nvSpPr>
        <p:spPr>
          <a:xfrm>
            <a:off x="3401100" y="30421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6" name="Google Shape;486;p51"/>
          <p:cNvSpPr txBox="1"/>
          <p:nvPr>
            <p:ph idx="16" type="title"/>
          </p:nvPr>
        </p:nvSpPr>
        <p:spPr>
          <a:xfrm>
            <a:off x="3401100" y="34530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regulation</a:t>
            </a:r>
            <a:endParaRPr/>
          </a:p>
        </p:txBody>
      </p:sp>
      <p:sp>
        <p:nvSpPr>
          <p:cNvPr id="487" name="Google Shape;487;p51"/>
          <p:cNvSpPr txBox="1"/>
          <p:nvPr>
            <p:ph idx="17" type="subTitle"/>
          </p:nvPr>
        </p:nvSpPr>
        <p:spPr>
          <a:xfrm>
            <a:off x="516400" y="38246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</a:t>
            </a:r>
            <a:r>
              <a:rPr lang="en"/>
              <a:t>harmacological treatments which have been shown to extend animal lifespan</a:t>
            </a:r>
            <a:endParaRPr/>
          </a:p>
        </p:txBody>
      </p:sp>
      <p:sp>
        <p:nvSpPr>
          <p:cNvPr id="488" name="Google Shape;488;p51"/>
          <p:cNvSpPr txBox="1"/>
          <p:nvPr>
            <p:ph idx="18" type="title"/>
          </p:nvPr>
        </p:nvSpPr>
        <p:spPr>
          <a:xfrm>
            <a:off x="6285800" y="3020565"/>
            <a:ext cx="23418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9" name="Google Shape;489;p51"/>
          <p:cNvSpPr txBox="1"/>
          <p:nvPr>
            <p:ph idx="19" type="title"/>
          </p:nvPr>
        </p:nvSpPr>
        <p:spPr>
          <a:xfrm>
            <a:off x="6285800" y="3431465"/>
            <a:ext cx="2341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0" name="Google Shape;490;p51"/>
          <p:cNvSpPr txBox="1"/>
          <p:nvPr>
            <p:ph idx="20" type="subTitle"/>
          </p:nvPr>
        </p:nvSpPr>
        <p:spPr>
          <a:xfrm>
            <a:off x="6285800" y="3824665"/>
            <a:ext cx="2341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and future implications of the study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05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66" name="Google Shape;1166;p105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67" name="Google Shape;1167;p105"/>
          <p:cNvSpPr txBox="1"/>
          <p:nvPr>
            <p:ph type="title"/>
          </p:nvPr>
        </p:nvSpPr>
        <p:spPr>
          <a:xfrm>
            <a:off x="801518" y="719468"/>
            <a:ext cx="2702676" cy="765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300"/>
              <a:buFont typeface="Century Gothic"/>
              <a:buNone/>
            </a:pPr>
            <a:r>
              <a:rPr lang="en" sz="2300">
                <a:solidFill>
                  <a:srgbClr val="EBEBEB"/>
                </a:solidFill>
              </a:rPr>
              <a:t>Autism spectrum disorder</a:t>
            </a:r>
            <a:endParaRPr sz="2300">
              <a:solidFill>
                <a:srgbClr val="EBEBEB"/>
              </a:solidFill>
            </a:endParaRPr>
          </a:p>
        </p:txBody>
      </p:sp>
      <p:pic>
        <p:nvPicPr>
          <p:cNvPr descr="A picture containing game&#10;&#10;Description automatically generated" id="1168" name="Google Shape;116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5644" y="602813"/>
            <a:ext cx="4234272" cy="39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5"/>
          <p:cNvSpPr/>
          <p:nvPr/>
        </p:nvSpPr>
        <p:spPr>
          <a:xfrm>
            <a:off x="0" y="2000250"/>
            <a:ext cx="3143250" cy="314325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05"/>
          <p:cNvSpPr/>
          <p:nvPr/>
        </p:nvSpPr>
        <p:spPr>
          <a:xfrm>
            <a:off x="0" y="2171700"/>
            <a:ext cx="1771650" cy="177165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5"/>
          <p:cNvSpPr txBox="1"/>
          <p:nvPr>
            <p:ph idx="1" type="body"/>
          </p:nvPr>
        </p:nvSpPr>
        <p:spPr>
          <a:xfrm>
            <a:off x="887782" y="1590675"/>
            <a:ext cx="2619870" cy="29457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300"/>
              <a:buChar char="►"/>
            </a:pPr>
            <a:r>
              <a:rPr lang="en" sz="1700">
                <a:solidFill>
                  <a:srgbClr val="FFFFFF"/>
                </a:solidFill>
              </a:rPr>
              <a:t>Pervasive developmental disorder</a:t>
            </a:r>
            <a:endParaRPr sz="1100"/>
          </a:p>
          <a:p>
            <a:pPr indent="-209550" lvl="1" marL="558800" rtl="0" algn="l">
              <a:spcBef>
                <a:spcPts val="800"/>
              </a:spcBef>
              <a:spcAft>
                <a:spcPts val="0"/>
              </a:spcAft>
              <a:buSzPts val="1300"/>
              <a:buChar char="►"/>
            </a:pPr>
            <a:r>
              <a:rPr lang="en" sz="1700">
                <a:solidFill>
                  <a:srgbClr val="FFFFFF"/>
                </a:solidFill>
              </a:rPr>
              <a:t>Social communication deficit</a:t>
            </a:r>
            <a:endParaRPr sz="1100"/>
          </a:p>
          <a:p>
            <a:pPr indent="-209550" lvl="1" marL="558800" rtl="0" algn="l">
              <a:spcBef>
                <a:spcPts val="800"/>
              </a:spcBef>
              <a:spcAft>
                <a:spcPts val="0"/>
              </a:spcAft>
              <a:buSzPts val="1300"/>
              <a:buChar char="►"/>
            </a:pPr>
            <a:r>
              <a:rPr lang="en" sz="1700">
                <a:solidFill>
                  <a:srgbClr val="FFFFFF"/>
                </a:solidFill>
              </a:rPr>
              <a:t>Repetitive or restricted behaviors or interests</a:t>
            </a:r>
            <a:endParaRPr sz="1100"/>
          </a:p>
        </p:txBody>
      </p:sp>
      <p:sp>
        <p:nvSpPr>
          <p:cNvPr id="1173" name="Google Shape;1173;p105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05"/>
          <p:cNvSpPr txBox="1"/>
          <p:nvPr/>
        </p:nvSpPr>
        <p:spPr>
          <a:xfrm>
            <a:off x="6383880" y="4390646"/>
            <a:ext cx="2026036" cy="1500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This Photo</a:t>
            </a:r>
            <a:r>
              <a:rPr b="0" i="0" lang="en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b="0" i="0" lang="en" sz="5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CC BY-SA</a:t>
            </a:r>
            <a:r>
              <a:rPr b="0" i="0" lang="en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0" name="Google Shape;1180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6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06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83" name="Google Shape;1183;p106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84" name="Google Shape;1184;p106"/>
          <p:cNvSpPr txBox="1"/>
          <p:nvPr>
            <p:ph type="title"/>
          </p:nvPr>
        </p:nvSpPr>
        <p:spPr>
          <a:xfrm>
            <a:off x="745565" y="847952"/>
            <a:ext cx="2506831" cy="3447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Century Gothic"/>
              <a:buNone/>
            </a:pPr>
            <a:r>
              <a:rPr lang="en" sz="2400">
                <a:solidFill>
                  <a:srgbClr val="EBEBEB"/>
                </a:solidFill>
              </a:rPr>
              <a:t>Animal Models of Autism Spectrum Disorder</a:t>
            </a:r>
            <a:endParaRPr sz="1100"/>
          </a:p>
        </p:txBody>
      </p:sp>
      <p:sp>
        <p:nvSpPr>
          <p:cNvPr id="1185" name="Google Shape;1185;p106"/>
          <p:cNvSpPr txBox="1"/>
          <p:nvPr>
            <p:ph idx="1" type="body"/>
          </p:nvPr>
        </p:nvSpPr>
        <p:spPr>
          <a:xfrm>
            <a:off x="3967558" y="328135"/>
            <a:ext cx="4126961" cy="446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The concept that gut microbiota may influence social behavior arose from experiments with germ-free mice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In animal models of autism spectrum disorder, there is an altered microbiota composition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The </a:t>
            </a:r>
            <a:r>
              <a:rPr i="1" lang="en" sz="1500"/>
              <a:t>in utero</a:t>
            </a:r>
            <a:r>
              <a:rPr lang="en" sz="1500"/>
              <a:t> valproate animal model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Induces an autism-like behavior in rats and mice</a:t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The new-born mice (pups) displayed an autism-like phenotype along with intestinal inflammation and dysregulation of the microbiota</a:t>
            </a:r>
            <a:endParaRPr sz="1100"/>
          </a:p>
          <a:p>
            <a:pPr indent="0" lvl="0" marL="558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7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" sz="3000"/>
              <a:t>Animal Models of Autism Spectrum Disorder</a:t>
            </a:r>
            <a:endParaRPr sz="3000"/>
          </a:p>
        </p:txBody>
      </p:sp>
      <p:sp>
        <p:nvSpPr>
          <p:cNvPr id="1191" name="Google Shape;1191;p107"/>
          <p:cNvSpPr txBox="1"/>
          <p:nvPr>
            <p:ph idx="1" type="body"/>
          </p:nvPr>
        </p:nvSpPr>
        <p:spPr>
          <a:xfrm>
            <a:off x="650555" y="1790880"/>
            <a:ext cx="7190743" cy="29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Genetic animal model of autism: BTBR animal model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This model displays an autistic-like phenotype</a:t>
            </a:r>
            <a:endParaRPr sz="1100"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There is microbiota dysregulation</a:t>
            </a:r>
            <a:endParaRPr sz="1100"/>
          </a:p>
          <a:p>
            <a:pPr indent="-177800" lvl="2" marL="8636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Reduction in the </a:t>
            </a:r>
            <a:r>
              <a:rPr i="1" lang="en" sz="1500"/>
              <a:t>Firmicutes</a:t>
            </a:r>
            <a:r>
              <a:rPr lang="en" sz="1500"/>
              <a:t> / </a:t>
            </a:r>
            <a:r>
              <a:rPr i="1" lang="en" sz="1500"/>
              <a:t>Bacteroidetes</a:t>
            </a:r>
            <a:r>
              <a:rPr lang="en" sz="1500"/>
              <a:t> ratio </a:t>
            </a:r>
            <a:endParaRPr sz="1500"/>
          </a:p>
          <a:p>
            <a:pPr indent="-177800" lvl="2" marL="8636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Reduction in </a:t>
            </a:r>
            <a:r>
              <a:rPr i="1" lang="en" sz="1500"/>
              <a:t>Bifidobacterium</a:t>
            </a:r>
            <a:r>
              <a:rPr lang="en" sz="1500"/>
              <a:t> species</a:t>
            </a:r>
            <a:endParaRPr sz="1100"/>
          </a:p>
          <a:p>
            <a:pPr indent="-177800" lvl="2" marL="8636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Increases in </a:t>
            </a:r>
            <a:r>
              <a:rPr i="1" lang="en" sz="1500"/>
              <a:t>Akkermansia muciniphilia 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08"/>
          <p:cNvSpPr/>
          <p:nvPr/>
        </p:nvSpPr>
        <p:spPr>
          <a:xfrm rot="-5400000">
            <a:off x="3878973" y="-105649"/>
            <a:ext cx="4540252" cy="5354799"/>
          </a:xfrm>
          <a:custGeom>
            <a:rect b="b" l="l" r="r" t="t"/>
            <a:pathLst>
              <a:path extrusionOk="0" h="7139732" w="6053670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98" name="Google Shape;1198;p108"/>
          <p:cNvSpPr/>
          <p:nvPr/>
        </p:nvSpPr>
        <p:spPr>
          <a:xfrm>
            <a:off x="0" y="1190"/>
            <a:ext cx="9144000" cy="5142310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99" name="Google Shape;1199;p108"/>
          <p:cNvSpPr txBox="1"/>
          <p:nvPr>
            <p:ph type="title"/>
          </p:nvPr>
        </p:nvSpPr>
        <p:spPr>
          <a:xfrm>
            <a:off x="718366" y="730251"/>
            <a:ext cx="2206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700"/>
              <a:buFont typeface="Century Gothic"/>
              <a:buNone/>
            </a:pPr>
            <a:r>
              <a:rPr lang="en" sz="3000">
                <a:solidFill>
                  <a:srgbClr val="EBEBEB"/>
                </a:solidFill>
              </a:rPr>
              <a:t>Stroke</a:t>
            </a:r>
            <a:endParaRPr sz="3000"/>
          </a:p>
        </p:txBody>
      </p:sp>
      <p:pic>
        <p:nvPicPr>
          <p:cNvPr descr="A picture containing person, person, board, sign&#10;&#10;Description automatically generated" id="1200" name="Google Shape;120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3843" y="602813"/>
            <a:ext cx="3937873" cy="3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0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8"/>
          <p:cNvSpPr/>
          <p:nvPr/>
        </p:nvSpPr>
        <p:spPr>
          <a:xfrm>
            <a:off x="0" y="2000250"/>
            <a:ext cx="3143250" cy="314325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8"/>
          <p:cNvSpPr/>
          <p:nvPr/>
        </p:nvSpPr>
        <p:spPr>
          <a:xfrm>
            <a:off x="0" y="2171700"/>
            <a:ext cx="1771650" cy="177165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8"/>
          <p:cNvSpPr txBox="1"/>
          <p:nvPr>
            <p:ph idx="1" type="body"/>
          </p:nvPr>
        </p:nvSpPr>
        <p:spPr>
          <a:xfrm>
            <a:off x="866216" y="1590675"/>
            <a:ext cx="2350295" cy="29241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2540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" sz="1600">
                <a:solidFill>
                  <a:srgbClr val="FFFFFF"/>
                </a:solidFill>
              </a:rPr>
              <a:t>When the blood supply to a part of the brain is interrupted or reduced</a:t>
            </a:r>
            <a:endParaRPr sz="1600"/>
          </a:p>
          <a:p>
            <a:pPr indent="-292100" lvl="0" marL="254000" rtl="0" algn="l"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 sz="1600">
                <a:solidFill>
                  <a:srgbClr val="FFFFFF"/>
                </a:solidFill>
              </a:rPr>
              <a:t>Prevents brain tissue from getting oxygen and nutrients</a:t>
            </a:r>
            <a:endParaRPr sz="1600"/>
          </a:p>
          <a:p>
            <a:pPr indent="-292100" lvl="0" marL="254000" rtl="0" algn="l">
              <a:spcBef>
                <a:spcPts val="800"/>
              </a:spcBef>
              <a:spcAft>
                <a:spcPts val="0"/>
              </a:spcAft>
              <a:buSzPts val="1600"/>
              <a:buChar char="►"/>
            </a:pPr>
            <a:r>
              <a:rPr lang="en" sz="1600">
                <a:solidFill>
                  <a:srgbClr val="FFFFFF"/>
                </a:solidFill>
              </a:rPr>
              <a:t>Brain cells die in minutes</a:t>
            </a:r>
            <a:endParaRPr sz="1600"/>
          </a:p>
        </p:txBody>
      </p:sp>
      <p:sp>
        <p:nvSpPr>
          <p:cNvPr id="1205" name="Google Shape;1205;p108"/>
          <p:cNvSpPr/>
          <p:nvPr/>
        </p:nvSpPr>
        <p:spPr>
          <a:xfrm rot="-5677511">
            <a:off x="2355364" y="1369559"/>
            <a:ext cx="2474555" cy="330693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8"/>
          <p:cNvSpPr txBox="1"/>
          <p:nvPr/>
        </p:nvSpPr>
        <p:spPr>
          <a:xfrm>
            <a:off x="6235680" y="4390646"/>
            <a:ext cx="2026036" cy="1500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This Photo</a:t>
            </a:r>
            <a:r>
              <a:rPr b="0" i="0" lang="en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Unknown author is licensed under </a:t>
            </a:r>
            <a:r>
              <a:rPr b="0" i="0" lang="en" sz="5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CC BY-SA</a:t>
            </a:r>
            <a:r>
              <a:rPr b="0" i="0" lang="en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9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" sz="3000"/>
              <a:t>The Gut Microbiota and Stroke</a:t>
            </a:r>
            <a:endParaRPr sz="3000"/>
          </a:p>
        </p:txBody>
      </p:sp>
      <p:sp>
        <p:nvSpPr>
          <p:cNvPr id="1212" name="Google Shape;1212;p109"/>
          <p:cNvSpPr txBox="1"/>
          <p:nvPr>
            <p:ph idx="1" type="body"/>
          </p:nvPr>
        </p:nvSpPr>
        <p:spPr>
          <a:xfrm>
            <a:off x="842141" y="1865850"/>
            <a:ext cx="66192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/>
              <a:t>Alterations to the human microbiota were observed following stroke</a:t>
            </a:r>
            <a:endParaRPr/>
          </a:p>
          <a:p>
            <a:pPr indent="-279400" lvl="0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en"/>
              <a:t>Microbial metabolism was affected</a:t>
            </a:r>
            <a:endParaRPr/>
          </a:p>
          <a:p>
            <a:pPr indent="-27940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/>
              <a:t>Middle Cerebral Artery Occlusion (MCAO) preclinical model</a:t>
            </a:r>
            <a:endParaRPr/>
          </a:p>
          <a:p>
            <a:pPr indent="-241300" lvl="1" marL="558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400"/>
              <a:t>Cerebral ischemia is associated with a dysregulation of the microbiota</a:t>
            </a:r>
            <a:endParaRPr sz="1400"/>
          </a:p>
          <a:p>
            <a:pPr indent="-241300" lvl="1" marL="558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400"/>
              <a:t>Reductions in intestinal motility</a:t>
            </a:r>
            <a:endParaRPr sz="1400"/>
          </a:p>
          <a:p>
            <a:pPr indent="-241300" lvl="1" marL="558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400"/>
              <a:t>Intestinal barrier dysfunction</a:t>
            </a:r>
            <a:endParaRPr sz="1400"/>
          </a:p>
          <a:p>
            <a:pPr indent="-241300" lvl="1" marL="558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►"/>
            </a:pPr>
            <a:r>
              <a:rPr lang="en" sz="1400"/>
              <a:t>Increased intestinal permeability</a:t>
            </a:r>
            <a:endParaRPr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0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en" sz="3000"/>
              <a:t>The Gut Microbiota and Stroke</a:t>
            </a:r>
            <a:endParaRPr sz="3000"/>
          </a:p>
        </p:txBody>
      </p:sp>
      <p:sp>
        <p:nvSpPr>
          <p:cNvPr id="1218" name="Google Shape;1218;p110"/>
          <p:cNvSpPr txBox="1"/>
          <p:nvPr>
            <p:ph idx="1" type="body"/>
          </p:nvPr>
        </p:nvSpPr>
        <p:spPr>
          <a:xfrm>
            <a:off x="866216" y="1952625"/>
            <a:ext cx="7622065" cy="30151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25400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" sz="1800"/>
              <a:t>Microbial-derived metabolites may influence stroke susceptibility through modulating platelet activation and thrombosis.</a:t>
            </a:r>
            <a:endParaRPr sz="1800"/>
          </a:p>
          <a:p>
            <a:pPr indent="-266700" lvl="1" marL="558800" rtl="0" algn="l">
              <a:spcBef>
                <a:spcPts val="800"/>
              </a:spcBef>
              <a:spcAft>
                <a:spcPts val="0"/>
              </a:spcAft>
              <a:buSzPts val="1800"/>
              <a:buChar char="►"/>
            </a:pPr>
            <a:r>
              <a:rPr lang="en" sz="1800"/>
              <a:t>Trimethylamine N-oxide and increased risk for thrombosis</a:t>
            </a:r>
            <a:endParaRPr sz="1800"/>
          </a:p>
          <a:p>
            <a:pPr indent="-304800" lvl="0" marL="254000" rtl="0" algn="l">
              <a:spcBef>
                <a:spcPts val="800"/>
              </a:spcBef>
              <a:spcAft>
                <a:spcPts val="0"/>
              </a:spcAft>
              <a:buSzPts val="1800"/>
              <a:buChar char="►"/>
            </a:pPr>
            <a:r>
              <a:rPr lang="en" sz="1800"/>
              <a:t>A dysregulated poststroke microbiota was transplanted into germ-free mice, causing increases in the cerebral damage mediated by middle cerebral artery occlusion</a:t>
            </a:r>
            <a:endParaRPr sz="1800"/>
          </a:p>
          <a:p>
            <a:pPr indent="-266700" lvl="1" marL="558800" rtl="0" algn="l">
              <a:spcBef>
                <a:spcPts val="800"/>
              </a:spcBef>
              <a:spcAft>
                <a:spcPts val="0"/>
              </a:spcAft>
              <a:buSzPts val="1800"/>
              <a:buChar char="►"/>
            </a:pPr>
            <a:r>
              <a:rPr lang="en" sz="1800"/>
              <a:t>Associated with increased trafficking of proinflammatory T lymphocytes from the gut to the brain</a:t>
            </a:r>
            <a:endParaRPr sz="1800"/>
          </a:p>
          <a:p>
            <a:pPr indent="0" lvl="0" marL="2540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11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24" name="Google Shape;1224;p1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11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1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1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30" name="Google Shape;1230;p1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1" name="Google Shape;1231;p111"/>
          <p:cNvSpPr txBox="1"/>
          <p:nvPr>
            <p:ph type="title"/>
          </p:nvPr>
        </p:nvSpPr>
        <p:spPr>
          <a:xfrm>
            <a:off x="866216" y="730250"/>
            <a:ext cx="2670327" cy="3819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en" sz="3000">
                <a:solidFill>
                  <a:schemeClr val="lt1"/>
                </a:solidFill>
              </a:rPr>
              <a:t>Potential </a:t>
            </a:r>
            <a:br>
              <a:rPr lang="en" sz="3000">
                <a:solidFill>
                  <a:schemeClr val="lt1"/>
                </a:solidFill>
              </a:rPr>
            </a:br>
            <a:r>
              <a:rPr lang="en" sz="3000">
                <a:solidFill>
                  <a:schemeClr val="lt1"/>
                </a:solidFill>
              </a:rPr>
              <a:t>Therapies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232" name="Google Shape;1232;p1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3" name="Google Shape;1233;p111"/>
          <p:cNvGrpSpPr/>
          <p:nvPr/>
        </p:nvGrpSpPr>
        <p:grpSpPr>
          <a:xfrm>
            <a:off x="4434875" y="1189947"/>
            <a:ext cx="4060211" cy="3349459"/>
            <a:chOff x="0" y="2182"/>
            <a:chExt cx="5413614" cy="4465945"/>
          </a:xfrm>
        </p:grpSpPr>
        <p:cxnSp>
          <p:nvCxnSpPr>
            <p:cNvPr id="1234" name="Google Shape;1234;p111"/>
            <p:cNvCxnSpPr/>
            <p:nvPr/>
          </p:nvCxnSpPr>
          <p:spPr>
            <a:xfrm>
              <a:off x="0" y="2182"/>
              <a:ext cx="5413614" cy="0"/>
            </a:xfrm>
            <a:prstGeom prst="straightConnector1">
              <a:avLst/>
            </a:prstGeom>
            <a:solidFill>
              <a:srgbClr val="E33B6D"/>
            </a:solidFill>
            <a:ln cap="rnd" cmpd="sng" w="19050">
              <a:solidFill>
                <a:srgbClr val="E33B6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5" name="Google Shape;1235;p111"/>
            <p:cNvSpPr/>
            <p:nvPr/>
          </p:nvSpPr>
          <p:spPr>
            <a:xfrm>
              <a:off x="0" y="2182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1"/>
            <p:cNvSpPr txBox="1"/>
            <p:nvPr/>
          </p:nvSpPr>
          <p:spPr>
            <a:xfrm>
              <a:off x="0" y="2182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Using probiotic and prebiotic mixtures may be appropriate therapies for depression and autism</a:t>
              </a:r>
              <a:endParaRPr b="0" i="0" sz="1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37" name="Google Shape;1237;p111"/>
            <p:cNvCxnSpPr/>
            <p:nvPr/>
          </p:nvCxnSpPr>
          <p:spPr>
            <a:xfrm>
              <a:off x="0" y="1490831"/>
              <a:ext cx="5413614" cy="0"/>
            </a:xfrm>
            <a:prstGeom prst="straightConnector1">
              <a:avLst/>
            </a:prstGeom>
            <a:solidFill>
              <a:srgbClr val="3BE3DA"/>
            </a:solidFill>
            <a:ln cap="rnd" cmpd="sng" w="19050">
              <a:solidFill>
                <a:srgbClr val="3BE3D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8" name="Google Shape;1238;p111"/>
            <p:cNvSpPr/>
            <p:nvPr/>
          </p:nvSpPr>
          <p:spPr>
            <a:xfrm>
              <a:off x="0" y="1490831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11"/>
            <p:cNvSpPr txBox="1"/>
            <p:nvPr/>
          </p:nvSpPr>
          <p:spPr>
            <a:xfrm>
              <a:off x="0" y="1490831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Microbiota transplants</a:t>
              </a:r>
              <a:endParaRPr sz="1100"/>
            </a:p>
          </p:txBody>
        </p:sp>
        <p:cxnSp>
          <p:nvCxnSpPr>
            <p:cNvPr id="1240" name="Google Shape;1240;p111"/>
            <p:cNvCxnSpPr/>
            <p:nvPr/>
          </p:nvCxnSpPr>
          <p:spPr>
            <a:xfrm>
              <a:off x="0" y="2979479"/>
              <a:ext cx="5413614" cy="0"/>
            </a:xfrm>
            <a:prstGeom prst="straightConnector1">
              <a:avLst/>
            </a:prstGeom>
            <a:solidFill>
              <a:srgbClr val="E35E3A"/>
            </a:solidFill>
            <a:ln cap="rnd" cmpd="sng" w="19050">
              <a:solidFill>
                <a:srgbClr val="E35E3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1" name="Google Shape;1241;p111"/>
            <p:cNvSpPr/>
            <p:nvPr/>
          </p:nvSpPr>
          <p:spPr>
            <a:xfrm>
              <a:off x="0" y="2979479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1"/>
            <p:cNvSpPr txBox="1"/>
            <p:nvPr/>
          </p:nvSpPr>
          <p:spPr>
            <a:xfrm>
              <a:off x="0" y="2979479"/>
              <a:ext cx="5413614" cy="148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Diet</a:t>
              </a:r>
              <a:endParaRPr sz="110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11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48" name="Google Shape;1248;p1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12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12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1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54" name="Google Shape;1254;p1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55" name="Google Shape;1255;p112"/>
          <p:cNvSpPr txBox="1"/>
          <p:nvPr>
            <p:ph type="title"/>
          </p:nvPr>
        </p:nvSpPr>
        <p:spPr>
          <a:xfrm>
            <a:off x="866216" y="730250"/>
            <a:ext cx="2206658" cy="3625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entury Gothic"/>
              <a:buNone/>
            </a:pPr>
            <a:r>
              <a:rPr lang="en" sz="2500"/>
              <a:t>What should be done next?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entury Gothic"/>
              <a:buNone/>
            </a:pPr>
            <a:r>
              <a:t/>
            </a:r>
            <a:endParaRPr sz="2500">
              <a:solidFill>
                <a:srgbClr val="EBEBEB"/>
              </a:solidFill>
            </a:endParaRPr>
          </a:p>
        </p:txBody>
      </p:sp>
      <p:sp>
        <p:nvSpPr>
          <p:cNvPr id="1256" name="Google Shape;1256;p1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112"/>
          <p:cNvGrpSpPr/>
          <p:nvPr/>
        </p:nvGrpSpPr>
        <p:grpSpPr>
          <a:xfrm>
            <a:off x="4229999" y="865301"/>
            <a:ext cx="4793456" cy="3934054"/>
            <a:chOff x="0" y="640"/>
            <a:chExt cx="6391275" cy="5245406"/>
          </a:xfrm>
        </p:grpSpPr>
        <p:sp>
          <p:nvSpPr>
            <p:cNvPr id="1258" name="Google Shape;1258;p112"/>
            <p:cNvSpPr/>
            <p:nvPr/>
          </p:nvSpPr>
          <p:spPr>
            <a:xfrm>
              <a:off x="0" y="640"/>
              <a:ext cx="6391275" cy="149868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12"/>
            <p:cNvSpPr/>
            <p:nvPr/>
          </p:nvSpPr>
          <p:spPr>
            <a:xfrm>
              <a:off x="453352" y="337845"/>
              <a:ext cx="824278" cy="824278"/>
            </a:xfrm>
            <a:prstGeom prst="rect">
              <a:avLst/>
            </a:prstGeom>
            <a:solidFill>
              <a:srgbClr val="9B68F2"/>
            </a:solid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12"/>
            <p:cNvSpPr/>
            <p:nvPr/>
          </p:nvSpPr>
          <p:spPr>
            <a:xfrm>
              <a:off x="1730984" y="640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12"/>
            <p:cNvSpPr txBox="1"/>
            <p:nvPr/>
          </p:nvSpPr>
          <p:spPr>
            <a:xfrm>
              <a:off x="1730984" y="640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Host genetics relate to gut microbiota</a:t>
              </a:r>
              <a:endParaRPr b="0" i="0" sz="1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2" name="Google Shape;1262;p112"/>
            <p:cNvSpPr/>
            <p:nvPr/>
          </p:nvSpPr>
          <p:spPr>
            <a:xfrm>
              <a:off x="0" y="1873999"/>
              <a:ext cx="6391275" cy="149868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12"/>
            <p:cNvSpPr/>
            <p:nvPr/>
          </p:nvSpPr>
          <p:spPr>
            <a:xfrm>
              <a:off x="453352" y="2211204"/>
              <a:ext cx="824278" cy="82427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12"/>
            <p:cNvSpPr/>
            <p:nvPr/>
          </p:nvSpPr>
          <p:spPr>
            <a:xfrm>
              <a:off x="1730984" y="1873999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12"/>
            <p:cNvSpPr txBox="1"/>
            <p:nvPr/>
          </p:nvSpPr>
          <p:spPr>
            <a:xfrm>
              <a:off x="1730984" y="1873999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How does the gut microbiota modulate behavior (such as in autism)?</a:t>
              </a:r>
              <a:endParaRPr b="0" i="0" sz="1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6" name="Google Shape;1266;p112"/>
            <p:cNvSpPr/>
            <p:nvPr/>
          </p:nvSpPr>
          <p:spPr>
            <a:xfrm>
              <a:off x="0" y="3747359"/>
              <a:ext cx="6391275" cy="149868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12"/>
            <p:cNvSpPr/>
            <p:nvPr/>
          </p:nvSpPr>
          <p:spPr>
            <a:xfrm>
              <a:off x="453352" y="4084563"/>
              <a:ext cx="824278" cy="8242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12"/>
            <p:cNvSpPr/>
            <p:nvPr/>
          </p:nvSpPr>
          <p:spPr>
            <a:xfrm>
              <a:off x="1730984" y="3747359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12"/>
            <p:cNvSpPr txBox="1"/>
            <p:nvPr/>
          </p:nvSpPr>
          <p:spPr>
            <a:xfrm>
              <a:off x="1730984" y="3747359"/>
              <a:ext cx="4660290" cy="1498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950" lIns="118950" spcFirstLastPara="1" rIns="118950" wrap="square" tIns="118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More clinical studies and trials</a:t>
              </a:r>
              <a:endParaRPr b="0" i="0" sz="1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3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1275" name="Google Shape;1275;p113"/>
          <p:cNvSpPr txBox="1"/>
          <p:nvPr>
            <p:ph idx="1" type="body"/>
          </p:nvPr>
        </p:nvSpPr>
        <p:spPr>
          <a:xfrm>
            <a:off x="866227" y="1952625"/>
            <a:ext cx="7747500" cy="289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Cantu-Jungles, T. M., Rasmussen, H. E., &amp; Hamaker, B. R. (2019). Potential of Prebiotic Butyrogenic Fibers in Parkinson's Disease.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Frontiers in Neurology,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doi:10.3389/fneur.2019.00663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Khatri, M. (2020, May 28). Your Gut Bacteria and Your Health. Retrieved July 31, 2020, from https://www.webmd.com/digestive-disorders/what-your-gut-bacteria-say-your-health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Mabunga, D. F., Gonzales, E. L., Kim, J., Kim, K. C., &amp; Shin, C. Y. (2015). Exploring the Validity of Valproic Acid Animal Model of Autism.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Experimental Neurobiology,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(4), 285-300. doi:10.5607/en.2015.24.4.285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Reynolds, G. (2014, October 01). How Exercise May Protect Against Depression. Retrieved July 31, 2020, from https://well.blogs.nytimes.com/2014/10/01/how-exercise-may-protect-against-depression/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Sherwin, E., Dinan, T. G., &amp; Cryan, J. F. (2017). Recent developments in understanding the role of the gut microbiota in brain health and disease.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Annals of the New York Academy of Sciences,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1420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(1), 5-25. doi:10.1111/nyas.13416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4"/>
          <p:cNvSpPr txBox="1"/>
          <p:nvPr>
            <p:ph type="title"/>
          </p:nvPr>
        </p:nvSpPr>
        <p:spPr>
          <a:xfrm>
            <a:off x="625350" y="881675"/>
            <a:ext cx="2746800" cy="81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Discussion</a:t>
            </a:r>
            <a:endParaRPr sz="4100"/>
          </a:p>
        </p:txBody>
      </p:sp>
      <p:sp>
        <p:nvSpPr>
          <p:cNvPr id="1281" name="Google Shape;1281;p114"/>
          <p:cNvSpPr txBox="1"/>
          <p:nvPr>
            <p:ph idx="1" type="body"/>
          </p:nvPr>
        </p:nvSpPr>
        <p:spPr>
          <a:xfrm>
            <a:off x="3833850" y="2175700"/>
            <a:ext cx="4394400" cy="227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Recent research has been focusing on 1) the relationship between diet and mood and 2) the role of gut microbiota on neurology and behavior, called the microbiome-gut-brain axis (MGBA).</a:t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" sz="1500"/>
              <a:t>Evidence shows that both an individual’s diet and gut-microbiota have a strong influence on emotional behavior. </a:t>
            </a:r>
            <a:endParaRPr sz="1500"/>
          </a:p>
        </p:txBody>
      </p:sp>
      <p:pic>
        <p:nvPicPr>
          <p:cNvPr id="1282" name="Google Shape;12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4" y="2049678"/>
            <a:ext cx="2842448" cy="2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4"/>
          <p:cNvSpPr txBox="1"/>
          <p:nvPr/>
        </p:nvSpPr>
        <p:spPr>
          <a:xfrm>
            <a:off x="3781500" y="733750"/>
            <a:ext cx="44991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Century Gothic"/>
                <a:ea typeface="Century Gothic"/>
                <a:cs typeface="Century Gothic"/>
                <a:sym typeface="Century Gothic"/>
              </a:rPr>
              <a:t>The Relationship Between the Gut-Microbiota and Depression</a:t>
            </a:r>
            <a:endParaRPr i="1"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4" name="Google Shape;1284;p114"/>
          <p:cNvSpPr txBox="1"/>
          <p:nvPr/>
        </p:nvSpPr>
        <p:spPr>
          <a:xfrm>
            <a:off x="4192950" y="1594800"/>
            <a:ext cx="40875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From the research article “The Role of the Gut Microbiota in Dietary Interventions for Depression and Anxiety” by  Bear et al. (2020)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/>
          <p:nvPr/>
        </p:nvSpPr>
        <p:spPr>
          <a:xfrm>
            <a:off x="2023400" y="731850"/>
            <a:ext cx="5039700" cy="3679800"/>
          </a:xfrm>
          <a:prstGeom prst="roundRect">
            <a:avLst>
              <a:gd fmla="val 1252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"/>
          <p:cNvSpPr txBox="1"/>
          <p:nvPr>
            <p:ph type="title"/>
          </p:nvPr>
        </p:nvSpPr>
        <p:spPr>
          <a:xfrm>
            <a:off x="2876300" y="2256825"/>
            <a:ext cx="33585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Autophagy</a:t>
            </a:r>
            <a:endParaRPr/>
          </a:p>
        </p:txBody>
      </p:sp>
      <p:sp>
        <p:nvSpPr>
          <p:cNvPr id="497" name="Google Shape;497;p52"/>
          <p:cNvSpPr txBox="1"/>
          <p:nvPr>
            <p:ph idx="2" type="title"/>
          </p:nvPr>
        </p:nvSpPr>
        <p:spPr>
          <a:xfrm>
            <a:off x="1864200" y="934779"/>
            <a:ext cx="54156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8" name="Google Shape;498;p52"/>
          <p:cNvSpPr txBox="1"/>
          <p:nvPr>
            <p:ph idx="1" type="subTitle"/>
          </p:nvPr>
        </p:nvSpPr>
        <p:spPr>
          <a:xfrm>
            <a:off x="3398400" y="3445554"/>
            <a:ext cx="234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Summary of the Cellular Process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5"/>
          <p:cNvSpPr txBox="1"/>
          <p:nvPr/>
        </p:nvSpPr>
        <p:spPr>
          <a:xfrm>
            <a:off x="918850" y="887175"/>
            <a:ext cx="68124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0" name="Google Shape;1290;p115"/>
          <p:cNvSpPr txBox="1"/>
          <p:nvPr/>
        </p:nvSpPr>
        <p:spPr>
          <a:xfrm>
            <a:off x="771200" y="1056075"/>
            <a:ext cx="70128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Specific dietary patterns have been found to help prevent depression and anxiety.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Studies have shown that a lower incidence of depression occurs in adults who have “healthy” eating patterns.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is characterized by having an abundance of vegetables, fruits, etc.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Having a diet that consists of sweet and fatty foods is associated with a higher depression incidence.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important to take into account that not all studies showed this pattern or may not have found diet to be associated in any way.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any of you ever found your mood to change when eating certain foods?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>
            <p:ph idx="6" type="title"/>
          </p:nvPr>
        </p:nvSpPr>
        <p:spPr>
          <a:xfrm>
            <a:off x="1435550" y="257350"/>
            <a:ext cx="6746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Autophagy</a:t>
            </a:r>
            <a:endParaRPr/>
          </a:p>
        </p:txBody>
      </p:sp>
      <p:sp>
        <p:nvSpPr>
          <p:cNvPr id="504" name="Google Shape;504;p53"/>
          <p:cNvSpPr/>
          <p:nvPr/>
        </p:nvSpPr>
        <p:spPr>
          <a:xfrm>
            <a:off x="892300" y="1288200"/>
            <a:ext cx="2100600" cy="505800"/>
          </a:xfrm>
          <a:prstGeom prst="roundRect">
            <a:avLst>
              <a:gd fmla="val 2764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3"/>
          <p:cNvSpPr/>
          <p:nvPr/>
        </p:nvSpPr>
        <p:spPr>
          <a:xfrm>
            <a:off x="892300" y="3203575"/>
            <a:ext cx="2100600" cy="156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53"/>
          <p:cNvCxnSpPr>
            <a:stCxn id="507" idx="0"/>
          </p:cNvCxnSpPr>
          <p:nvPr/>
        </p:nvCxnSpPr>
        <p:spPr>
          <a:xfrm rot="10800000">
            <a:off x="4572000" y="1683175"/>
            <a:ext cx="0" cy="1520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53"/>
          <p:cNvCxnSpPr>
            <a:stCxn id="509" idx="0"/>
          </p:cNvCxnSpPr>
          <p:nvPr/>
        </p:nvCxnSpPr>
        <p:spPr>
          <a:xfrm rot="10800000">
            <a:off x="7201400" y="1627375"/>
            <a:ext cx="0" cy="1576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3"/>
          <p:cNvSpPr/>
          <p:nvPr/>
        </p:nvSpPr>
        <p:spPr>
          <a:xfrm>
            <a:off x="3521700" y="3203575"/>
            <a:ext cx="2100600" cy="156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3"/>
          <p:cNvSpPr txBox="1"/>
          <p:nvPr>
            <p:ph type="title"/>
          </p:nvPr>
        </p:nvSpPr>
        <p:spPr>
          <a:xfrm>
            <a:off x="961750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511" name="Google Shape;511;p53"/>
          <p:cNvSpPr/>
          <p:nvPr/>
        </p:nvSpPr>
        <p:spPr>
          <a:xfrm>
            <a:off x="3521700" y="1288200"/>
            <a:ext cx="2100600" cy="505800"/>
          </a:xfrm>
          <a:prstGeom prst="roundRect">
            <a:avLst>
              <a:gd fmla="val 2764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3"/>
          <p:cNvSpPr txBox="1"/>
          <p:nvPr>
            <p:ph idx="1" type="subTitle"/>
          </p:nvPr>
        </p:nvSpPr>
        <p:spPr>
          <a:xfrm>
            <a:off x="1070500" y="3476950"/>
            <a:ext cx="17442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Autophagy is a </a:t>
            </a:r>
            <a:r>
              <a:rPr i="1" lang="en" sz="1200"/>
              <a:t>catabolic </a:t>
            </a:r>
            <a:r>
              <a:rPr lang="en" sz="1200"/>
              <a:t>(</a:t>
            </a:r>
            <a:r>
              <a:rPr b="1" lang="en" sz="1200"/>
              <a:t>breakdown</a:t>
            </a:r>
            <a:r>
              <a:rPr lang="en" sz="1200"/>
              <a:t>) process common in all cells. </a:t>
            </a:r>
            <a:endParaRPr sz="1200"/>
          </a:p>
        </p:txBody>
      </p:sp>
      <p:cxnSp>
        <p:nvCxnSpPr>
          <p:cNvPr id="513" name="Google Shape;513;p53"/>
          <p:cNvCxnSpPr>
            <a:stCxn id="505" idx="0"/>
          </p:cNvCxnSpPr>
          <p:nvPr/>
        </p:nvCxnSpPr>
        <p:spPr>
          <a:xfrm rot="10800000">
            <a:off x="1942600" y="1714975"/>
            <a:ext cx="0" cy="148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53"/>
          <p:cNvSpPr/>
          <p:nvPr/>
        </p:nvSpPr>
        <p:spPr>
          <a:xfrm>
            <a:off x="6151100" y="3203575"/>
            <a:ext cx="2100600" cy="1563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3"/>
          <p:cNvSpPr txBox="1"/>
          <p:nvPr>
            <p:ph idx="2" type="title"/>
          </p:nvPr>
        </p:nvSpPr>
        <p:spPr>
          <a:xfrm>
            <a:off x="3591149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515" name="Google Shape;515;p53"/>
          <p:cNvSpPr/>
          <p:nvPr/>
        </p:nvSpPr>
        <p:spPr>
          <a:xfrm>
            <a:off x="6151100" y="1288200"/>
            <a:ext cx="2100600" cy="505800"/>
          </a:xfrm>
          <a:prstGeom prst="roundRect">
            <a:avLst>
              <a:gd fmla="val 27645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"/>
          <p:cNvSpPr txBox="1"/>
          <p:nvPr>
            <p:ph idx="3" type="subTitle"/>
          </p:nvPr>
        </p:nvSpPr>
        <p:spPr>
          <a:xfrm>
            <a:off x="3645450" y="3476950"/>
            <a:ext cx="18531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main purpose is to </a:t>
            </a:r>
            <a:r>
              <a:rPr b="1" i="1" lang="en" sz="1200"/>
              <a:t>remove</a:t>
            </a:r>
            <a:r>
              <a:rPr b="1" lang="en" sz="1200"/>
              <a:t> old and dysfunctional</a:t>
            </a:r>
            <a:r>
              <a:rPr lang="en" sz="1200"/>
              <a:t> organelles and cellular components. </a:t>
            </a:r>
            <a:endParaRPr sz="1200"/>
          </a:p>
        </p:txBody>
      </p:sp>
      <p:sp>
        <p:nvSpPr>
          <p:cNvPr id="517" name="Google Shape;517;p53"/>
          <p:cNvSpPr txBox="1"/>
          <p:nvPr>
            <p:ph idx="4" type="title"/>
          </p:nvPr>
        </p:nvSpPr>
        <p:spPr>
          <a:xfrm>
            <a:off x="6220548" y="1288200"/>
            <a:ext cx="196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When?</a:t>
            </a:r>
            <a:endParaRPr/>
          </a:p>
        </p:txBody>
      </p:sp>
      <p:sp>
        <p:nvSpPr>
          <p:cNvPr id="518" name="Google Shape;518;p53"/>
          <p:cNvSpPr txBox="1"/>
          <p:nvPr>
            <p:ph idx="5" type="subTitle"/>
          </p:nvPr>
        </p:nvSpPr>
        <p:spPr>
          <a:xfrm>
            <a:off x="6220550" y="3341575"/>
            <a:ext cx="19617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Occurs </a:t>
            </a:r>
            <a:r>
              <a:rPr lang="en" sz="1200"/>
              <a:t>anytime, but fluctuates when cells are under </a:t>
            </a:r>
            <a:r>
              <a:rPr b="1" lang="en" sz="1200"/>
              <a:t>stress </a:t>
            </a:r>
            <a:r>
              <a:rPr lang="en" sz="1200"/>
              <a:t>from </a:t>
            </a:r>
            <a:r>
              <a:rPr i="1" lang="en" sz="1200"/>
              <a:t>starvation</a:t>
            </a:r>
            <a:r>
              <a:rPr lang="en" sz="1200"/>
              <a:t>, </a:t>
            </a:r>
            <a:r>
              <a:rPr i="1" lang="en" sz="1200"/>
              <a:t>organelle damage</a:t>
            </a:r>
            <a:r>
              <a:rPr lang="en" sz="1200"/>
              <a:t>,</a:t>
            </a:r>
            <a:r>
              <a:rPr i="1" lang="en" sz="1200"/>
              <a:t> </a:t>
            </a:r>
            <a:r>
              <a:rPr lang="en" sz="1200"/>
              <a:t>and </a:t>
            </a:r>
            <a:r>
              <a:rPr i="1" lang="en" sz="1200"/>
              <a:t>pathogen infection</a:t>
            </a:r>
            <a:r>
              <a:rPr lang="en" sz="1200"/>
              <a:t>.</a:t>
            </a:r>
            <a:endParaRPr sz="1200"/>
          </a:p>
        </p:txBody>
      </p:sp>
      <p:sp>
        <p:nvSpPr>
          <p:cNvPr id="519" name="Google Shape;519;p53"/>
          <p:cNvSpPr/>
          <p:nvPr/>
        </p:nvSpPr>
        <p:spPr>
          <a:xfrm>
            <a:off x="1597000" y="2153188"/>
            <a:ext cx="691200" cy="69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4226400" y="2153175"/>
            <a:ext cx="691200" cy="69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3"/>
          <p:cNvSpPr/>
          <p:nvPr/>
        </p:nvSpPr>
        <p:spPr>
          <a:xfrm>
            <a:off x="6855800" y="2153188"/>
            <a:ext cx="691200" cy="69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53"/>
          <p:cNvGrpSpPr/>
          <p:nvPr/>
        </p:nvGrpSpPr>
        <p:grpSpPr>
          <a:xfrm>
            <a:off x="4309912" y="2268760"/>
            <a:ext cx="524167" cy="460047"/>
            <a:chOff x="3074027" y="1983777"/>
            <a:chExt cx="380604" cy="313854"/>
          </a:xfrm>
        </p:grpSpPr>
        <p:sp>
          <p:nvSpPr>
            <p:cNvPr id="523" name="Google Shape;523;p53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53"/>
          <p:cNvGrpSpPr/>
          <p:nvPr/>
        </p:nvGrpSpPr>
        <p:grpSpPr>
          <a:xfrm>
            <a:off x="6943243" y="2245895"/>
            <a:ext cx="516317" cy="505791"/>
            <a:chOff x="5823294" y="2309751"/>
            <a:chExt cx="315327" cy="314978"/>
          </a:xfrm>
        </p:grpSpPr>
        <p:sp>
          <p:nvSpPr>
            <p:cNvPr id="529" name="Google Shape;529;p53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3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3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3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3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3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3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3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53"/>
          <p:cNvGrpSpPr/>
          <p:nvPr/>
        </p:nvGrpSpPr>
        <p:grpSpPr>
          <a:xfrm>
            <a:off x="1671052" y="2245892"/>
            <a:ext cx="543108" cy="505773"/>
            <a:chOff x="5309250" y="2903170"/>
            <a:chExt cx="359579" cy="355852"/>
          </a:xfrm>
        </p:grpSpPr>
        <p:sp>
          <p:nvSpPr>
            <p:cNvPr id="547" name="Google Shape;547;p53"/>
            <p:cNvSpPr/>
            <p:nvPr/>
          </p:nvSpPr>
          <p:spPr>
            <a:xfrm>
              <a:off x="5410517" y="3006317"/>
              <a:ext cx="77854" cy="76452"/>
            </a:xfrm>
            <a:custGeom>
              <a:rect b="b" l="l" r="r" t="t"/>
              <a:pathLst>
                <a:path extrusionOk="0" h="2400" w="2444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3"/>
            <p:cNvSpPr/>
            <p:nvPr/>
          </p:nvSpPr>
          <p:spPr>
            <a:xfrm>
              <a:off x="5309250" y="2903170"/>
              <a:ext cx="359579" cy="355852"/>
            </a:xfrm>
            <a:custGeom>
              <a:rect b="b" l="l" r="r" t="t"/>
              <a:pathLst>
                <a:path extrusionOk="0" h="11171" w="11288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3"/>
            <p:cNvSpPr/>
            <p:nvPr/>
          </p:nvSpPr>
          <p:spPr>
            <a:xfrm>
              <a:off x="5466263" y="3032979"/>
              <a:ext cx="127101" cy="146214"/>
            </a:xfrm>
            <a:custGeom>
              <a:rect b="b" l="l" r="r" t="t"/>
              <a:pathLst>
                <a:path extrusionOk="0" h="4590" w="399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4"/>
          <p:cNvPicPr preferRelativeResize="0"/>
          <p:nvPr/>
        </p:nvPicPr>
        <p:blipFill rotWithShape="1">
          <a:blip r:embed="rId3">
            <a:alphaModFix/>
          </a:blip>
          <a:srcRect b="1293" l="1429" r="1293" t="1429"/>
          <a:stretch/>
        </p:blipFill>
        <p:spPr>
          <a:xfrm>
            <a:off x="2135125" y="334500"/>
            <a:ext cx="6891000" cy="4474500"/>
          </a:xfrm>
          <a:prstGeom prst="roundRect">
            <a:avLst>
              <a:gd fmla="val 11248" name="adj"/>
            </a:avLst>
          </a:prstGeom>
          <a:noFill/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54"/>
          <p:cNvSpPr/>
          <p:nvPr/>
        </p:nvSpPr>
        <p:spPr>
          <a:xfrm>
            <a:off x="-363775" y="1573375"/>
            <a:ext cx="2982600" cy="2966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/>
          <p:cNvSpPr txBox="1"/>
          <p:nvPr>
            <p:ph type="title"/>
          </p:nvPr>
        </p:nvSpPr>
        <p:spPr>
          <a:xfrm>
            <a:off x="67675" y="1777500"/>
            <a:ext cx="24309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Three different types of Autophagy</a:t>
            </a:r>
            <a:endParaRPr sz="2300"/>
          </a:p>
        </p:txBody>
      </p:sp>
      <p:sp>
        <p:nvSpPr>
          <p:cNvPr id="557" name="Google Shape;557;p54"/>
          <p:cNvSpPr txBox="1"/>
          <p:nvPr>
            <p:ph idx="1" type="body"/>
          </p:nvPr>
        </p:nvSpPr>
        <p:spPr>
          <a:xfrm>
            <a:off x="171450" y="3248100"/>
            <a:ext cx="20880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focus on </a:t>
            </a:r>
            <a:r>
              <a:rPr b="1" lang="en"/>
              <a:t>Macroautophagy</a:t>
            </a:r>
            <a:r>
              <a:rPr b="1" lang="en"/>
              <a:t> </a:t>
            </a:r>
            <a:r>
              <a:rPr lang="en"/>
              <a:t>as it is the one discussed in the paper.</a:t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7452675" y="1175825"/>
            <a:ext cx="1023900" cy="23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4"/>
          <p:cNvSpPr/>
          <p:nvPr/>
        </p:nvSpPr>
        <p:spPr>
          <a:xfrm>
            <a:off x="7410375" y="1137725"/>
            <a:ext cx="1108500" cy="31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FFF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4"/>
          <p:cNvSpPr/>
          <p:nvPr/>
        </p:nvSpPr>
        <p:spPr>
          <a:xfrm>
            <a:off x="2250275" y="1311250"/>
            <a:ext cx="8289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4"/>
          <p:cNvSpPr/>
          <p:nvPr/>
        </p:nvSpPr>
        <p:spPr>
          <a:xfrm>
            <a:off x="3333250" y="2055825"/>
            <a:ext cx="482100" cy="1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Dise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E2F4"/>
      </a:accent1>
      <a:accent2>
        <a:srgbClr val="8FE3B8"/>
      </a:accent2>
      <a:accent3>
        <a:srgbClr val="8BD9D4"/>
      </a:accent3>
      <a:accent4>
        <a:srgbClr val="E7FBB0"/>
      </a:accent4>
      <a:accent5>
        <a:srgbClr val="E1EDBD"/>
      </a:accent5>
      <a:accent6>
        <a:srgbClr val="B6D7A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